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0" r:id="rId2"/>
    <p:sldId id="271" r:id="rId3"/>
    <p:sldId id="272" r:id="rId4"/>
    <p:sldId id="275" r:id="rId5"/>
    <p:sldId id="288" r:id="rId6"/>
    <p:sldId id="290" r:id="rId7"/>
    <p:sldId id="293" r:id="rId8"/>
    <p:sldId id="268" r:id="rId9"/>
    <p:sldId id="292" r:id="rId10"/>
    <p:sldId id="289" r:id="rId11"/>
    <p:sldId id="277" r:id="rId12"/>
    <p:sldId id="279" r:id="rId13"/>
    <p:sldId id="278" r:id="rId14"/>
    <p:sldId id="261" r:id="rId15"/>
    <p:sldId id="259" r:id="rId16"/>
    <p:sldId id="258" r:id="rId17"/>
    <p:sldId id="280" r:id="rId18"/>
    <p:sldId id="263" r:id="rId19"/>
    <p:sldId id="264" r:id="rId20"/>
    <p:sldId id="266" r:id="rId21"/>
    <p:sldId id="267" r:id="rId22"/>
    <p:sldId id="281" r:id="rId23"/>
    <p:sldId id="282" r:id="rId24"/>
    <p:sldId id="283" r:id="rId25"/>
    <p:sldId id="287" r:id="rId26"/>
    <p:sldId id="273" r:id="rId27"/>
    <p:sldId id="269" r:id="rId28"/>
    <p:sldId id="286" r:id="rId29"/>
  </p:sldIdLst>
  <p:sldSz cx="14173200" cy="8229600"/>
  <p:notesSz cx="9144000" cy="6858000"/>
  <p:defaultTextStyle>
    <a:defPPr>
      <a:defRPr lang="en-US"/>
    </a:defPPr>
    <a:lvl1pPr marL="0" algn="l" defTabSz="12369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8473" algn="l" defTabSz="12369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6949" algn="l" defTabSz="12369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5422" algn="l" defTabSz="12369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73896" algn="l" defTabSz="12369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92371" algn="l" defTabSz="12369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10845" algn="l" defTabSz="12369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9318" algn="l" defTabSz="12369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47794" algn="l" defTabSz="12369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68" autoAdjust="0"/>
  </p:normalViewPr>
  <p:slideViewPr>
    <p:cSldViewPr>
      <p:cViewPr>
        <p:scale>
          <a:sx n="57" d="100"/>
          <a:sy n="57" d="100"/>
        </p:scale>
        <p:origin x="-840" y="138"/>
      </p:cViewPr>
      <p:guideLst>
        <p:guide orient="horz" pos="2592"/>
        <p:guide pos="44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9D9C1-853A-4CFF-B255-576AEEBC24C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514350"/>
            <a:ext cx="44291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E9C66-C66E-4992-86E0-3468675A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4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694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18473" algn="l" defTabSz="123694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36949" algn="l" defTabSz="123694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855422" algn="l" defTabSz="123694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473896" algn="l" defTabSz="123694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092371" algn="l" defTabSz="123694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710845" algn="l" defTabSz="123694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329318" algn="l" defTabSz="123694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4947794" algn="l" defTabSz="123694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</a:t>
            </a:r>
            <a:r>
              <a:rPr lang="bn-IN" baseline="0" dirty="0" smtClean="0"/>
              <a:t> শ্রেণিকার্যক্রম পরিচালনার সময় হাইড করে রাখা যেতে পারে</a:t>
            </a:r>
            <a:r>
              <a:rPr lang="bn-IN" baseline="0" smtClean="0"/>
              <a:t>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22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স্লাইডে  চিকিৎসাক্ষেত্রে আইসোটোপের ব্যবহার নিয়ে আলোচনা অব্যাহত রয়েছে।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7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স্লাইডেও  চিকিৎসাক্ষেত্রে আইসোটোপের ব্যবহার নিয়ে আলোচনা অব্যাহত রয়েছে। </a:t>
            </a: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09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চিকিৎসাক্ষেত্রে আইসোটোপের ব্যবহার নিয়ে আলোচনা অব্যাহত রয়েছে।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7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চিকিৎসাক্ষেত্রে আইসোটোপের ব্যবহার নিয়ে আলোচনা অব্যাহত রয়েছে।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4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57438" y="514350"/>
            <a:ext cx="44291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800" baseline="0" dirty="0" smtClean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IN" sz="1800" baseline="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1800" baseline="0" dirty="0" smtClean="0">
                <a:latin typeface="NikoshBAN" pitchFamily="2" charset="0"/>
                <a:cs typeface="NikoshBAN" pitchFamily="2" charset="0"/>
              </a:rPr>
              <a:t> কাজের মাধ্যমে শিক্ষার্থীদের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 শিখনফল অর্জিত হলো কি-না  তা যাচাই করার চেষ্টা করা  হয়েছে। </a:t>
            </a:r>
            <a:r>
              <a:rPr lang="bn-BD" baseline="0" dirty="0" smtClean="0"/>
              <a:t>এখানে শিক্ষার্থীদেরকে ২ জনের দলে ভাগ করে নিতে পারেন।</a:t>
            </a:r>
          </a:p>
          <a:p>
            <a:r>
              <a:rPr lang="bn-IN" dirty="0" smtClean="0"/>
              <a:t>বোর্ডে</a:t>
            </a:r>
            <a:r>
              <a:rPr lang="bn-IN" baseline="0" dirty="0" smtClean="0"/>
              <a:t> </a:t>
            </a:r>
            <a:r>
              <a:rPr lang="bn-IN" dirty="0" smtClean="0"/>
              <a:t>উত্তরগুলো </a:t>
            </a:r>
            <a:r>
              <a:rPr lang="bn-IN" baseline="0" dirty="0" smtClean="0"/>
              <a:t>লিখে দিয়ে </a:t>
            </a:r>
            <a:r>
              <a:rPr lang="bn-IN" dirty="0" smtClean="0"/>
              <a:t>শিক্ষার্থীদের উত্তরগুলোর সাথে মিলি্যে</a:t>
            </a:r>
            <a:r>
              <a:rPr lang="bn-IN" baseline="0" dirty="0" smtClean="0"/>
              <a:t> নিতে বলা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0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 থেকে কৃষিক্ষেত্রে আইসোটোপের ব্যবহার ধারাবাহিকভাবে আলোচনার চেষ্টা করা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15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স্লাইডে কৃষিক্ষেত্রে আইসোটোপের ব্যবহার আলোচনা অব্যাহত রয়েছে।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8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কৃষিক্ষেত্রে আইসোটোপের ব্যবহার নিয়ে আলোচনা অব্যাহত রয়েছে। </a:t>
            </a:r>
            <a:endParaRPr lang="en-US" dirty="0" smtClean="0"/>
          </a:p>
          <a:p>
            <a:r>
              <a:rPr lang="bn-IN" dirty="0" smtClean="0">
                <a:latin typeface="Vrinda" pitchFamily="34" charset="0"/>
                <a:cs typeface="Vrinda" pitchFamily="34" charset="0"/>
              </a:rPr>
              <a:t>গাইগার মেশিনের</a:t>
            </a:r>
            <a:r>
              <a:rPr lang="bn-IN" baseline="0" dirty="0" smtClean="0">
                <a:latin typeface="Vrinda" pitchFamily="34" charset="0"/>
                <a:cs typeface="Vrinda" pitchFamily="34" charset="0"/>
              </a:rPr>
              <a:t> মাধ্যমে তেজষ্ক্রিয় মৌল থেকে বিকরিত রশ্মি বা কণা শনাক্ত করা হয়। </a:t>
            </a:r>
            <a:endParaRPr lang="en-US" dirty="0" smtClean="0">
              <a:latin typeface="Vrinda" pitchFamily="34" charset="0"/>
              <a:cs typeface="Vrinda" pitchFamily="34" charset="0"/>
            </a:endParaRPr>
          </a:p>
          <a:p>
            <a:endParaRPr lang="en-US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85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n-IN" dirty="0" smtClean="0"/>
              <a:t>এই</a:t>
            </a:r>
            <a:r>
              <a:rPr lang="bn-IN" baseline="0" dirty="0" smtClean="0"/>
              <a:t> স্লাইডে আইসোটোপের ব্যবহার আলোচনা অব্যাহত রয়েছে।  </a:t>
            </a: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সাধারনত 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থেকে যে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গামা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 নির্গত হয় তা এসব ক্ষতিকর ব্যাকটেরিয়াকে মেরে ফেলে। পোলট্রি ফার্মেও এ রশ্মি ব্যবহার হয় যখন কোন ব্যাকটেরিয়া জনিত রোগের উদ্ভব ঘটে 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স্লাইডে আইসোটোপের ব্যবহার আলোচনা অব্যাহত রয়েছে।  </a:t>
            </a: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নিউক্লিয় বিক্রিয়ার সময় প্রচুর পরিমাণ তাপ উৎপন্ন হয়। এই তাপশক্তিকে বিভিন্ন ডিভাইস ব্যবহার করে বিদ্যুৎ শক্তিতে রূপান্তর করা হয়। </a:t>
            </a: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35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57438" y="514350"/>
            <a:ext cx="44291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400" dirty="0" smtClean="0"/>
              <a:t>পরবর্তী</a:t>
            </a:r>
            <a:r>
              <a:rPr lang="bn-IN" sz="1400" baseline="0" dirty="0" smtClean="0"/>
              <a:t> দুটি </a:t>
            </a:r>
            <a:r>
              <a:rPr lang="bn-IN" sz="1400" dirty="0" smtClean="0"/>
              <a:t>শিক্ষার্থীদের</a:t>
            </a:r>
            <a:r>
              <a:rPr lang="bn-IN" sz="1400" baseline="0" dirty="0" smtClean="0"/>
              <a:t> পূরণ করার কথা বলা যেতে পারে।তাদের প্রশ্ন করা যেতে পারে -ভিন্ন ভিন্ন ভরসংখ্যা বিশিষ্ট্য একই মৌলের পরমাণুকে কী বলে? </a:t>
            </a:r>
          </a:p>
          <a:p>
            <a:r>
              <a:rPr lang="bn-IN" sz="1400" baseline="0" dirty="0" smtClean="0"/>
              <a:t>প্রয়োজনে তাদের সহযোগীতা করা যেতে পারে।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2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800" baseline="0" dirty="0" smtClean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IN" sz="1800" baseline="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1800" baseline="0" dirty="0" smtClean="0">
                <a:latin typeface="NikoshBAN" pitchFamily="2" charset="0"/>
                <a:cs typeface="NikoshBAN" pitchFamily="2" charset="0"/>
              </a:rPr>
              <a:t> কাজের মাধ্যমে শিক্ষার্থীদের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শিখনফল অর্জিত হলো কি-না  তা যাচাই করার চেষ্টা করা  হয়েছে।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24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প্রশ্ন</a:t>
            </a:r>
            <a:r>
              <a:rPr lang="bn-IN" baseline="0" dirty="0" smtClean="0"/>
              <a:t>গুলি</a:t>
            </a:r>
            <a:r>
              <a:rPr lang="bn-BD" baseline="0" dirty="0" smtClean="0"/>
              <a:t> করতে পারেন</a:t>
            </a:r>
            <a:r>
              <a:rPr lang="bn-IN" baseline="0" dirty="0" smtClean="0"/>
              <a:t> বা চিত্র প্রদর্শনের মাধ্যমেও বা অন্য কোন প্রশ্নের মাধ্যমে কাজটি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29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57438" y="514350"/>
            <a:ext cx="44291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42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বোর্ডের লিখা মুছে  শিক্ষার্থীদের সুস্বাস্থ্য কামনা করে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</a:t>
            </a:r>
            <a:r>
              <a:rPr lang="bn-IN" dirty="0" smtClean="0"/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7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800" dirty="0" smtClean="0"/>
              <a:t>চিত্র</a:t>
            </a:r>
            <a:r>
              <a:rPr lang="bn-IN" sz="1800" baseline="0" dirty="0" smtClean="0"/>
              <a:t> দু্টি প্রদর্শনের মাধ্যমে আইসোটোপের ধারনা প্রদানের জন্য চেষ্টা করা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6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8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অর্জিত 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1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1600" baseline="0" dirty="0" smtClean="0"/>
                  <a:t>এই স্লাইডটি</a:t>
                </a:r>
                <a:r>
                  <a:rPr lang="bn-IN" sz="1600" baseline="0" dirty="0" smtClean="0"/>
                  <a:t>তে বিভিন্ন কণাগুলোর পরিচিতি ও বৈশিষ্ট্য ব্যাখ্যা </a:t>
                </a:r>
                <a:r>
                  <a:rPr lang="bn-BD" sz="1600" baseline="0" dirty="0" smtClean="0"/>
                  <a:t>করা</a:t>
                </a:r>
                <a:r>
                  <a:rPr lang="bn-IN" sz="1600" baseline="0" dirty="0" smtClean="0"/>
                  <a:t>র চেষ্টা করা</a:t>
                </a:r>
                <a:r>
                  <a:rPr lang="bn-BD" sz="1600" baseline="0" dirty="0" smtClean="0"/>
                  <a:t> হয়েছে</a:t>
                </a:r>
                <a:r>
                  <a:rPr lang="bn-IN" sz="1600" baseline="0" dirty="0" smtClean="0"/>
                  <a:t>। </a:t>
                </a:r>
              </a:p>
              <a:p>
                <a:pPr marL="0" marR="0" indent="0" algn="l" defTabSz="12369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IN" sz="1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অস্থিত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আইসোটোপ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গুলো 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ধরনের রশ্মি যেমন (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- 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আলফা,</a:t>
                </a:r>
                <a:r>
                  <a:rPr lang="en-US" sz="1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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-বিটা,</a:t>
                </a:r>
                <a14:m>
                  <m:oMath xmlns:m="http://schemas.openxmlformats.org/officeDocument/2006/math">
                    <m:r>
                      <a:rPr lang="bn-IN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  <a:sym typeface="Symbol"/>
                      </a:rPr>
                      <m:t>𝛾</m:t>
                    </m:r>
                  </m:oMath>
                </a14:m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-গামা)বিকিরণ করে অন্য মৌলের আইসোটোপে পরিণত হয়</a:t>
                </a:r>
                <a:r>
                  <a:rPr lang="bn-IN" sz="1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1600" baseline="0" dirty="0" smtClean="0"/>
                  <a:t>এই স্লাইডটি</a:t>
                </a:r>
                <a:r>
                  <a:rPr lang="bn-IN" sz="1600" baseline="0" dirty="0" smtClean="0"/>
                  <a:t>তে বিভিন্ন কণাগুলোর পরিচিতি ও বৈশিষ্ট্য ব্যাখ্যা </a:t>
                </a:r>
                <a:r>
                  <a:rPr lang="bn-BD" sz="1600" baseline="0" dirty="0" smtClean="0"/>
                  <a:t>করা</a:t>
                </a:r>
                <a:r>
                  <a:rPr lang="bn-IN" sz="1600" baseline="0" dirty="0" smtClean="0"/>
                  <a:t>র চেষ্টা করা</a:t>
                </a:r>
                <a:r>
                  <a:rPr lang="bn-BD" sz="1600" baseline="0" dirty="0" smtClean="0"/>
                  <a:t> হয়েছে</a:t>
                </a:r>
                <a:r>
                  <a:rPr lang="bn-IN" sz="1600" baseline="0" dirty="0" smtClean="0"/>
                  <a:t>। </a:t>
                </a:r>
              </a:p>
              <a:p>
                <a:pPr marL="0" marR="0" indent="0" algn="l" defTabSz="12369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IN" sz="1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অস্থিত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আইসোটোপ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গুলো 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ধরনের রশ্মি যেমন (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- 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আলফা,</a:t>
                </a:r>
                <a:r>
                  <a:rPr lang="en-US" sz="1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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-বিটা,</a:t>
                </a:r>
                <a:r>
                  <a:rPr lang="bn-IN" sz="1800" i="0">
                    <a:solidFill>
                      <a:schemeClr val="tx1"/>
                    </a:solidFill>
                    <a:latin typeface="Cambria Math"/>
                    <a:ea typeface="Cambria Math"/>
                    <a:cs typeface="NikoshBAN" pitchFamily="2" charset="0"/>
                    <a:sym typeface="Symbol"/>
                  </a:rPr>
                  <a:t>𝛾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-গামা)বিকিরণ করে অন্য মৌলের আইসোটোপে পরিণত হয়</a:t>
                </a:r>
                <a:r>
                  <a:rPr lang="bn-IN" sz="1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85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1800" dirty="0" smtClean="0"/>
                  <a:t>আজকের</a:t>
                </a:r>
                <a:r>
                  <a:rPr lang="bn-BD" sz="1800" baseline="0" dirty="0" smtClean="0"/>
                  <a:t> পাঠের প্রথম শিখনফল অর্জনের উদ্দেশ্যে এই স্লাইডটি প্রদর্শন করা হয়েছে। তবে অন্য কোন উপায়েও এ কাজটি ক</a:t>
                </a:r>
                <a:r>
                  <a:rPr lang="bn-IN" sz="1800" baseline="0" dirty="0" smtClean="0"/>
                  <a:t>রা</a:t>
                </a:r>
                <a:r>
                  <a:rPr lang="bn-BD" sz="1800" baseline="0" dirty="0" smtClean="0"/>
                  <a:t> পারে</a:t>
                </a:r>
                <a:r>
                  <a:rPr lang="bn-IN" sz="1800" baseline="0" dirty="0" smtClean="0"/>
                  <a:t>। এই স্লাইডে তেজস্ক্রিয় আইসোটোপের সঙ্গা প্রদানের চেষ্টা করা হয়েছে।  যে সব অস্থিত আইসোটোপ </a:t>
                </a:r>
                <a14:m>
                  <m:oMath xmlns:m="http://schemas.openxmlformats.org/officeDocument/2006/math">
                    <m:r>
                      <a:rPr lang="bn-IN" sz="1800" i="1" baseline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bn-IN" sz="1800" b="0" i="1" baseline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bn-IN" sz="1800" b="0" i="1" baseline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bn-IN" sz="1800" b="0" i="1" baseline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bn-IN" sz="1800" i="1" baseline="0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bn-IN" sz="1800" baseline="0" dirty="0" smtClean="0"/>
                  <a:t>  রশ্মি বিকিরণ করে অন্য মৌলের আইসোটোপে পরিণত হয় তাই </a:t>
                </a:r>
                <a:r>
                  <a:rPr lang="bn-IN" sz="1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তেজস্ক্রিয় </a:t>
                </a:r>
                <a:r>
                  <a:rPr lang="en-US" sz="18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আইসোটোপ</a:t>
                </a:r>
                <a:r>
                  <a:rPr lang="bn-IN" sz="1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।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 </a:t>
                </a:r>
                <a:r>
                  <a:rPr lang="bn-IN" sz="1800" baseline="0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1800" dirty="0" smtClean="0"/>
                  <a:t>আজকের</a:t>
                </a:r>
                <a:r>
                  <a:rPr lang="bn-BD" sz="1800" baseline="0" dirty="0" smtClean="0"/>
                  <a:t> পাঠের প্রথম শিখনফল অর্জনের উদ্দেশ্যে এই স্লাইডটি প্রদর্শন করা হয়েছে। তবে অন্য কোন উপায়েও এ কাজটি ক</a:t>
                </a:r>
                <a:r>
                  <a:rPr lang="bn-IN" sz="1800" baseline="0" dirty="0" smtClean="0"/>
                  <a:t>রা</a:t>
                </a:r>
                <a:r>
                  <a:rPr lang="bn-BD" sz="1800" baseline="0" dirty="0" smtClean="0"/>
                  <a:t> পারে</a:t>
                </a:r>
                <a:r>
                  <a:rPr lang="bn-IN" sz="1800" baseline="0" dirty="0" smtClean="0"/>
                  <a:t>। এই স্লাইডে তেজস্ক্রিয় আইসোটোপের সঙ্গা প্রদানের চেষ্টা করা হয়েছে।  যে সব অস্থিত আইসোটোপ </a:t>
                </a:r>
                <a:r>
                  <a:rPr lang="bn-IN" sz="1800" i="0" baseline="0" smtClean="0">
                    <a:latin typeface="Cambria Math"/>
                    <a:ea typeface="Cambria Math"/>
                  </a:rPr>
                  <a:t>𝛼</a:t>
                </a:r>
                <a:r>
                  <a:rPr lang="bn-IN" sz="1800" b="0" i="0" baseline="0" smtClean="0">
                    <a:latin typeface="Cambria Math"/>
                    <a:ea typeface="Cambria Math"/>
                  </a:rPr>
                  <a:t>,𝛽,</a:t>
                </a:r>
                <a:r>
                  <a:rPr lang="bn-IN" sz="1800" i="0" baseline="0" smtClean="0">
                    <a:latin typeface="Cambria Math"/>
                    <a:ea typeface="Cambria Math"/>
                  </a:rPr>
                  <a:t>𝛾</a:t>
                </a:r>
                <a:r>
                  <a:rPr lang="bn-IN" sz="1800" baseline="0" dirty="0" smtClean="0"/>
                  <a:t> </a:t>
                </a:r>
                <a:r>
                  <a:rPr lang="bn-IN" sz="1800" baseline="0" dirty="0" smtClean="0"/>
                  <a:t> রশ্মি বিকিরণ করে অন্য মৌলের আইসোটোপে পরিণত হয় তাই </a:t>
                </a:r>
                <a:r>
                  <a:rPr lang="bn-IN" sz="1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তেজস্ক্রিয় </a:t>
                </a:r>
                <a:r>
                  <a:rPr lang="en-US" sz="18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আইসোটোপ</a:t>
                </a:r>
                <a:r>
                  <a:rPr lang="bn-IN" sz="1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।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 </a:t>
                </a:r>
                <a:r>
                  <a:rPr lang="bn-IN" sz="1800" baseline="0" dirty="0" smtClean="0"/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0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03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 থেকে চিকিৎসাক্ষেত্রে আইসোটোপের ব্যবহার নিয়ে আলোচনা করার চেষ্টা করা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7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2556510"/>
            <a:ext cx="1204722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980" y="4663440"/>
            <a:ext cx="99212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6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7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9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10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9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4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77B3-1965-4AB7-A3D2-21D0B1B9C0F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A20D-940D-4583-88F2-69971DCC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1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77B3-1965-4AB7-A3D2-21D0B1B9C0F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A20D-940D-4583-88F2-69971DCC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3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75570" y="329566"/>
            <a:ext cx="318897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0" y="329566"/>
            <a:ext cx="933069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77B3-1965-4AB7-A3D2-21D0B1B9C0F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A20D-940D-4583-88F2-69971DCC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77B3-1965-4AB7-A3D2-21D0B1B9C0F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A20D-940D-4583-88F2-69971DCC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4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86" y="5288281"/>
            <a:ext cx="12047220" cy="16344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586" y="3488056"/>
            <a:ext cx="12047220" cy="180022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84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69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54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738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923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108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93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477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77B3-1965-4AB7-A3D2-21D0B1B9C0F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A20D-940D-4583-88F2-69971DCC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2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60" y="1920242"/>
            <a:ext cx="6259830" cy="54311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4710" y="1920242"/>
            <a:ext cx="6259830" cy="54311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77B3-1965-4AB7-A3D2-21D0B1B9C0F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A20D-940D-4583-88F2-69971DCC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1" y="1842137"/>
            <a:ext cx="6262290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8473" indent="0">
              <a:buNone/>
              <a:defRPr sz="2700" b="1"/>
            </a:lvl2pPr>
            <a:lvl3pPr marL="1236949" indent="0">
              <a:buNone/>
              <a:defRPr sz="2400" b="1"/>
            </a:lvl3pPr>
            <a:lvl4pPr marL="1855422" indent="0">
              <a:buNone/>
              <a:defRPr sz="2200" b="1"/>
            </a:lvl4pPr>
            <a:lvl5pPr marL="2473896" indent="0">
              <a:buNone/>
              <a:defRPr sz="2200" b="1"/>
            </a:lvl5pPr>
            <a:lvl6pPr marL="3092371" indent="0">
              <a:buNone/>
              <a:defRPr sz="2200" b="1"/>
            </a:lvl6pPr>
            <a:lvl7pPr marL="3710845" indent="0">
              <a:buNone/>
              <a:defRPr sz="2200" b="1"/>
            </a:lvl7pPr>
            <a:lvl8pPr marL="4329318" indent="0">
              <a:buNone/>
              <a:defRPr sz="2200" b="1"/>
            </a:lvl8pPr>
            <a:lvl9pPr marL="4947794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1" y="2609852"/>
            <a:ext cx="6262290" cy="474154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99791" y="1842137"/>
            <a:ext cx="6264752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8473" indent="0">
              <a:buNone/>
              <a:defRPr sz="2700" b="1"/>
            </a:lvl2pPr>
            <a:lvl3pPr marL="1236949" indent="0">
              <a:buNone/>
              <a:defRPr sz="2400" b="1"/>
            </a:lvl3pPr>
            <a:lvl4pPr marL="1855422" indent="0">
              <a:buNone/>
              <a:defRPr sz="2200" b="1"/>
            </a:lvl4pPr>
            <a:lvl5pPr marL="2473896" indent="0">
              <a:buNone/>
              <a:defRPr sz="2200" b="1"/>
            </a:lvl5pPr>
            <a:lvl6pPr marL="3092371" indent="0">
              <a:buNone/>
              <a:defRPr sz="2200" b="1"/>
            </a:lvl6pPr>
            <a:lvl7pPr marL="3710845" indent="0">
              <a:buNone/>
              <a:defRPr sz="2200" b="1"/>
            </a:lvl7pPr>
            <a:lvl8pPr marL="4329318" indent="0">
              <a:buNone/>
              <a:defRPr sz="2200" b="1"/>
            </a:lvl8pPr>
            <a:lvl9pPr marL="4947794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99791" y="2609852"/>
            <a:ext cx="6264752" cy="474154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77B3-1965-4AB7-A3D2-21D0B1B9C0F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A20D-940D-4583-88F2-69971DCC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2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77B3-1965-4AB7-A3D2-21D0B1B9C0F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A20D-940D-4583-88F2-69971DCC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8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Images\Borders\Shiny-black-elegant-3-separate-bands-rectangular-powerpoint-bord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73200" cy="829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0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3" y="327660"/>
            <a:ext cx="4662886" cy="139446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329" y="327660"/>
            <a:ext cx="7923214" cy="7023736"/>
          </a:xfrm>
        </p:spPr>
        <p:txBody>
          <a:bodyPr/>
          <a:lstStyle>
            <a:lvl1pPr>
              <a:defRPr sz="44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3" y="1722120"/>
            <a:ext cx="4662886" cy="5629276"/>
          </a:xfrm>
        </p:spPr>
        <p:txBody>
          <a:bodyPr/>
          <a:lstStyle>
            <a:lvl1pPr marL="0" indent="0">
              <a:buNone/>
              <a:defRPr sz="1900"/>
            </a:lvl1pPr>
            <a:lvl2pPr marL="618473" indent="0">
              <a:buNone/>
              <a:defRPr sz="1700"/>
            </a:lvl2pPr>
            <a:lvl3pPr marL="1236949" indent="0">
              <a:buNone/>
              <a:defRPr sz="1400"/>
            </a:lvl3pPr>
            <a:lvl4pPr marL="1855422" indent="0">
              <a:buNone/>
              <a:defRPr sz="1300"/>
            </a:lvl4pPr>
            <a:lvl5pPr marL="2473896" indent="0">
              <a:buNone/>
              <a:defRPr sz="1300"/>
            </a:lvl5pPr>
            <a:lvl6pPr marL="3092371" indent="0">
              <a:buNone/>
              <a:defRPr sz="1300"/>
            </a:lvl6pPr>
            <a:lvl7pPr marL="3710845" indent="0">
              <a:buNone/>
              <a:defRPr sz="1300"/>
            </a:lvl7pPr>
            <a:lvl8pPr marL="4329318" indent="0">
              <a:buNone/>
              <a:defRPr sz="1300"/>
            </a:lvl8pPr>
            <a:lvl9pPr marL="494779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77B3-1965-4AB7-A3D2-21D0B1B9C0F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A20D-940D-4583-88F2-69971DCC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8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45" y="5760721"/>
            <a:ext cx="8503920" cy="6800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8045" y="735330"/>
            <a:ext cx="8503920" cy="4937760"/>
          </a:xfrm>
        </p:spPr>
        <p:txBody>
          <a:bodyPr/>
          <a:lstStyle>
            <a:lvl1pPr marL="0" indent="0">
              <a:buNone/>
              <a:defRPr sz="4400"/>
            </a:lvl1pPr>
            <a:lvl2pPr marL="618473" indent="0">
              <a:buNone/>
              <a:defRPr sz="3900"/>
            </a:lvl2pPr>
            <a:lvl3pPr marL="1236949" indent="0">
              <a:buNone/>
              <a:defRPr sz="3200"/>
            </a:lvl3pPr>
            <a:lvl4pPr marL="1855422" indent="0">
              <a:buNone/>
              <a:defRPr sz="2700"/>
            </a:lvl4pPr>
            <a:lvl5pPr marL="2473896" indent="0">
              <a:buNone/>
              <a:defRPr sz="2700"/>
            </a:lvl5pPr>
            <a:lvl6pPr marL="3092371" indent="0">
              <a:buNone/>
              <a:defRPr sz="2700"/>
            </a:lvl6pPr>
            <a:lvl7pPr marL="3710845" indent="0">
              <a:buNone/>
              <a:defRPr sz="2700"/>
            </a:lvl7pPr>
            <a:lvl8pPr marL="4329318" indent="0">
              <a:buNone/>
              <a:defRPr sz="2700"/>
            </a:lvl8pPr>
            <a:lvl9pPr marL="494779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8045" y="6440805"/>
            <a:ext cx="8503920" cy="965836"/>
          </a:xfrm>
        </p:spPr>
        <p:txBody>
          <a:bodyPr/>
          <a:lstStyle>
            <a:lvl1pPr marL="0" indent="0">
              <a:buNone/>
              <a:defRPr sz="1900"/>
            </a:lvl1pPr>
            <a:lvl2pPr marL="618473" indent="0">
              <a:buNone/>
              <a:defRPr sz="1700"/>
            </a:lvl2pPr>
            <a:lvl3pPr marL="1236949" indent="0">
              <a:buNone/>
              <a:defRPr sz="1400"/>
            </a:lvl3pPr>
            <a:lvl4pPr marL="1855422" indent="0">
              <a:buNone/>
              <a:defRPr sz="1300"/>
            </a:lvl4pPr>
            <a:lvl5pPr marL="2473896" indent="0">
              <a:buNone/>
              <a:defRPr sz="1300"/>
            </a:lvl5pPr>
            <a:lvl6pPr marL="3092371" indent="0">
              <a:buNone/>
              <a:defRPr sz="1300"/>
            </a:lvl6pPr>
            <a:lvl7pPr marL="3710845" indent="0">
              <a:buNone/>
              <a:defRPr sz="1300"/>
            </a:lvl7pPr>
            <a:lvl8pPr marL="4329318" indent="0">
              <a:buNone/>
              <a:defRPr sz="1300"/>
            </a:lvl8pPr>
            <a:lvl9pPr marL="494779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77B3-1965-4AB7-A3D2-21D0B1B9C0F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A20D-940D-4583-88F2-69971DCC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6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660" y="329565"/>
            <a:ext cx="12755880" cy="1371600"/>
          </a:xfrm>
          <a:prstGeom prst="rect">
            <a:avLst/>
          </a:prstGeom>
        </p:spPr>
        <p:txBody>
          <a:bodyPr vert="horz" lIns="123695" tIns="61847" rIns="123695" bIns="6184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920242"/>
            <a:ext cx="12755880" cy="5431156"/>
          </a:xfrm>
          <a:prstGeom prst="rect">
            <a:avLst/>
          </a:prstGeom>
        </p:spPr>
        <p:txBody>
          <a:bodyPr vert="horz" lIns="123695" tIns="61847" rIns="123695" bIns="618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" y="7627622"/>
            <a:ext cx="3307080" cy="438150"/>
          </a:xfrm>
          <a:prstGeom prst="rect">
            <a:avLst/>
          </a:prstGeom>
        </p:spPr>
        <p:txBody>
          <a:bodyPr vert="horz" lIns="123695" tIns="61847" rIns="123695" bIns="6184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B77B3-1965-4AB7-A3D2-21D0B1B9C0F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510" y="7627622"/>
            <a:ext cx="4488180" cy="438150"/>
          </a:xfrm>
          <a:prstGeom prst="rect">
            <a:avLst/>
          </a:prstGeom>
        </p:spPr>
        <p:txBody>
          <a:bodyPr vert="horz" lIns="123695" tIns="61847" rIns="123695" bIns="6184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7460" y="7627622"/>
            <a:ext cx="3307080" cy="438150"/>
          </a:xfrm>
          <a:prstGeom prst="rect">
            <a:avLst/>
          </a:prstGeom>
        </p:spPr>
        <p:txBody>
          <a:bodyPr vert="horz" lIns="123695" tIns="61847" rIns="123695" bIns="6184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A20D-940D-4583-88F2-69971DCC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6949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855" indent="-463855" algn="l" defTabSz="1236949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05020" indent="-386546" algn="l" defTabSz="1236949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46185" indent="-309238" algn="l" defTabSz="12369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4660" indent="-309238" algn="l" defTabSz="12369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83133" indent="-309238" algn="l" defTabSz="12369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1607" indent="-309238" algn="l" defTabSz="12369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20082" indent="-309238" algn="l" defTabSz="12369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38556" indent="-309238" algn="l" defTabSz="12369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57029" indent="-309238" algn="l" defTabSz="12369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6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8473" algn="l" defTabSz="1236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6949" algn="l" defTabSz="1236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5422" algn="l" defTabSz="1236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3896" algn="l" defTabSz="1236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92371" algn="l" defTabSz="1236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10845" algn="l" defTabSz="1236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9318" algn="l" defTabSz="1236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47794" algn="l" defTabSz="1236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7082" y="1206598"/>
            <a:ext cx="7323858" cy="14791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23695" tIns="61847" rIns="123695" bIns="61847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2809" y="3200400"/>
            <a:ext cx="11456670" cy="418755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3695" tIns="61847" rIns="123695" bIns="61847" numCol="1" rtlCol="0">
            <a:spAutoFit/>
          </a:bodyPr>
          <a:lstStyle/>
          <a:p>
            <a:pPr algn="just"/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প্রয়োজনীয় পরামর্শ প্রতিটি স্লাইডের নিচে অর্থাৎ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 পাঠটি উপস্থাপনের পূর্বে  উল্লেখিত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দেখে নেবেন।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F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বোতাম চেপে স্লাইড সো তে যাবেন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শ্রেণিকক্ষে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পূর্বে পাঠ্য বই থেকে সংশ্লিষ্ট পাঠটি ভালোভাবে আয়ত্ব করে নেওয়া যেতে পারে।  </a:t>
            </a:r>
            <a:endParaRPr lang="en-US" sz="4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0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ages\Gif\alpha,bita,gam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7" y="1817024"/>
            <a:ext cx="5148263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19200" y="1866245"/>
            <a:ext cx="5367649" cy="3867150"/>
            <a:chOff x="1219200" y="1866245"/>
            <a:chExt cx="5367649" cy="38671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866245"/>
              <a:ext cx="3657600" cy="3867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1219200" y="1905000"/>
              <a:ext cx="5367649" cy="3331694"/>
              <a:chOff x="1219200" y="1905000"/>
              <a:chExt cx="5367649" cy="333169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229335" y="1905000"/>
                <a:ext cx="14750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আলফা কণা</a:t>
                </a:r>
                <a:endParaRPr lang="en-US" sz="2800" b="1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229335" y="3031875"/>
                <a:ext cx="11993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বিটা কণা</a:t>
                </a:r>
                <a:endParaRPr lang="en-US" sz="2800" b="1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19200" y="4327275"/>
                <a:ext cx="12666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গামা রশ্মি</a:t>
                </a:r>
                <a:endParaRPr lang="en-US" sz="2800" b="1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06584" y="2416376"/>
                <a:ext cx="8595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কাগজ</a:t>
                </a:r>
                <a:endParaRPr lang="en-US" sz="2800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377590" y="3601960"/>
                <a:ext cx="22092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অ্যালুমিনিয়াম শিট</a:t>
                </a:r>
                <a:endParaRPr lang="en-US" sz="2800" b="1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604772" y="4405697"/>
                <a:ext cx="133882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b="1" dirty="0" smtClean="0">
                    <a:latin typeface="NikoshBAN" pitchFamily="2" charset="0"/>
                    <a:cs typeface="NikoshBAN" pitchFamily="2" charset="0"/>
                  </a:rPr>
                  <a:t>সীসা, স্টিল, </a:t>
                </a:r>
              </a:p>
              <a:p>
                <a:r>
                  <a:rPr lang="bn-IN" b="1" dirty="0" smtClean="0">
                    <a:latin typeface="NikoshBAN" pitchFamily="2" charset="0"/>
                    <a:cs typeface="NikoshBAN" pitchFamily="2" charset="0"/>
                  </a:rPr>
                  <a:t>কংক্রিট 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801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6"/>
          <p:cNvGrpSpPr/>
          <p:nvPr/>
        </p:nvGrpSpPr>
        <p:grpSpPr>
          <a:xfrm>
            <a:off x="1324628" y="552093"/>
            <a:ext cx="2414992" cy="2026785"/>
            <a:chOff x="304800" y="3301522"/>
            <a:chExt cx="2557354" cy="2565878"/>
          </a:xfrm>
        </p:grpSpPr>
        <p:grpSp>
          <p:nvGrpSpPr>
            <p:cNvPr id="4" name="Group 41"/>
            <p:cNvGrpSpPr/>
            <p:nvPr/>
          </p:nvGrpSpPr>
          <p:grpSpPr>
            <a:xfrm>
              <a:off x="304800" y="3301522"/>
              <a:ext cx="2557354" cy="2565878"/>
              <a:chOff x="6019800" y="685800"/>
              <a:chExt cx="2557354" cy="2565878"/>
            </a:xfrm>
          </p:grpSpPr>
          <p:grpSp>
            <p:nvGrpSpPr>
              <p:cNvPr id="6" name="Group 42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2" name="Picture 11" descr="Nuclus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6" descr="prot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8" name="Picture 7" descr="elec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9" name="Picture 8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0" name="Picture 9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5" name="Picture 4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3000" y="4724400"/>
              <a:ext cx="365760" cy="365760"/>
            </a:xfrm>
            <a:prstGeom prst="rect">
              <a:avLst/>
            </a:prstGeom>
          </p:spPr>
        </p:pic>
      </p:grpSp>
      <p:grpSp>
        <p:nvGrpSpPr>
          <p:cNvPr id="13" name="Group 87"/>
          <p:cNvGrpSpPr/>
          <p:nvPr/>
        </p:nvGrpSpPr>
        <p:grpSpPr>
          <a:xfrm>
            <a:off x="3896816" y="514350"/>
            <a:ext cx="2075399" cy="2064528"/>
            <a:chOff x="2590800" y="3276600"/>
            <a:chExt cx="2557354" cy="2565878"/>
          </a:xfrm>
        </p:grpSpPr>
        <p:grpSp>
          <p:nvGrpSpPr>
            <p:cNvPr id="14" name="Group 51"/>
            <p:cNvGrpSpPr/>
            <p:nvPr/>
          </p:nvGrpSpPr>
          <p:grpSpPr>
            <a:xfrm>
              <a:off x="2590800" y="3276600"/>
              <a:ext cx="2557354" cy="2565878"/>
              <a:chOff x="6019800" y="685800"/>
              <a:chExt cx="2557354" cy="2565878"/>
            </a:xfrm>
          </p:grpSpPr>
          <p:grpSp>
            <p:nvGrpSpPr>
              <p:cNvPr id="17" name="Group 52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" name="Picture 22" descr="Nuclus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 descr="prot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9" name="Picture 18" descr="elec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0" name="Picture 19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1" name="Picture 20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15" name="Picture 14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05200" y="4800600"/>
              <a:ext cx="365760" cy="365760"/>
            </a:xfrm>
            <a:prstGeom prst="rect">
              <a:avLst/>
            </a:prstGeom>
          </p:spPr>
        </p:pic>
        <p:pic>
          <p:nvPicPr>
            <p:cNvPr id="16" name="Picture 15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2800" y="4267200"/>
              <a:ext cx="365760" cy="365760"/>
            </a:xfrm>
            <a:prstGeom prst="rect">
              <a:avLst/>
            </a:prstGeom>
          </p:spPr>
        </p:pic>
      </p:grpSp>
      <p:grpSp>
        <p:nvGrpSpPr>
          <p:cNvPr id="24" name="Group 88"/>
          <p:cNvGrpSpPr/>
          <p:nvPr/>
        </p:nvGrpSpPr>
        <p:grpSpPr>
          <a:xfrm>
            <a:off x="7063697" y="514350"/>
            <a:ext cx="2075399" cy="2064528"/>
            <a:chOff x="4572000" y="3352800"/>
            <a:chExt cx="2557354" cy="2565878"/>
          </a:xfrm>
        </p:grpSpPr>
        <p:grpSp>
          <p:nvGrpSpPr>
            <p:cNvPr id="25" name="Group 59"/>
            <p:cNvGrpSpPr/>
            <p:nvPr/>
          </p:nvGrpSpPr>
          <p:grpSpPr>
            <a:xfrm>
              <a:off x="4572000" y="3352800"/>
              <a:ext cx="2557354" cy="2565878"/>
              <a:chOff x="6019800" y="685800"/>
              <a:chExt cx="2557354" cy="2565878"/>
            </a:xfrm>
          </p:grpSpPr>
          <p:grpSp>
            <p:nvGrpSpPr>
              <p:cNvPr id="29" name="Group 60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5" name="Picture 34" descr="Nuclus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30" name="Picture 29" descr="prot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31" name="Picture 30" descr="elec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32" name="Picture 31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33" name="Picture 32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26" name="Picture 25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6840" y="4648200"/>
              <a:ext cx="365760" cy="365760"/>
            </a:xfrm>
            <a:prstGeom prst="rect">
              <a:avLst/>
            </a:prstGeom>
          </p:spPr>
        </p:pic>
        <p:pic>
          <p:nvPicPr>
            <p:cNvPr id="27" name="Picture 26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0" y="4267200"/>
              <a:ext cx="365760" cy="365760"/>
            </a:xfrm>
            <a:prstGeom prst="rect">
              <a:avLst/>
            </a:prstGeom>
          </p:spPr>
        </p:pic>
        <p:pic>
          <p:nvPicPr>
            <p:cNvPr id="28" name="Picture 27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6400" y="4876800"/>
              <a:ext cx="365760" cy="365760"/>
            </a:xfrm>
            <a:prstGeom prst="rect">
              <a:avLst/>
            </a:prstGeom>
          </p:spPr>
        </p:pic>
      </p:grpSp>
      <p:grpSp>
        <p:nvGrpSpPr>
          <p:cNvPr id="36" name="Group 89"/>
          <p:cNvGrpSpPr/>
          <p:nvPr/>
        </p:nvGrpSpPr>
        <p:grpSpPr>
          <a:xfrm>
            <a:off x="10222904" y="514350"/>
            <a:ext cx="2013561" cy="2064528"/>
            <a:chOff x="6705600" y="3225322"/>
            <a:chExt cx="2557354" cy="2565878"/>
          </a:xfrm>
        </p:grpSpPr>
        <p:grpSp>
          <p:nvGrpSpPr>
            <p:cNvPr id="37" name="Group 67"/>
            <p:cNvGrpSpPr/>
            <p:nvPr/>
          </p:nvGrpSpPr>
          <p:grpSpPr>
            <a:xfrm>
              <a:off x="6705600" y="3225322"/>
              <a:ext cx="2557354" cy="2565878"/>
              <a:chOff x="6019800" y="685800"/>
              <a:chExt cx="2557354" cy="2565878"/>
            </a:xfrm>
          </p:grpSpPr>
          <p:grpSp>
            <p:nvGrpSpPr>
              <p:cNvPr id="42" name="Group 68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8" name="Picture 47" descr="Nuclus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43" name="Picture 42" descr="prot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44" name="Picture 43" descr="elec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45" name="Picture 44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46" name="Picture 45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38" name="Picture 37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5200" y="4648200"/>
              <a:ext cx="365760" cy="365760"/>
            </a:xfrm>
            <a:prstGeom prst="rect">
              <a:avLst/>
            </a:prstGeom>
          </p:spPr>
        </p:pic>
        <p:pic>
          <p:nvPicPr>
            <p:cNvPr id="39" name="Picture 38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5200" y="4343400"/>
              <a:ext cx="365760" cy="365760"/>
            </a:xfrm>
            <a:prstGeom prst="rect">
              <a:avLst/>
            </a:prstGeom>
          </p:spPr>
        </p:pic>
        <p:pic>
          <p:nvPicPr>
            <p:cNvPr id="40" name="Picture 39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43800" y="4724400"/>
              <a:ext cx="365760" cy="365760"/>
            </a:xfrm>
            <a:prstGeom prst="rect">
              <a:avLst/>
            </a:prstGeom>
          </p:spPr>
        </p:pic>
        <p:pic>
          <p:nvPicPr>
            <p:cNvPr id="41" name="Picture 40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43800" y="4206240"/>
              <a:ext cx="365760" cy="365760"/>
            </a:xfrm>
            <a:prstGeom prst="rect">
              <a:avLst/>
            </a:prstGeom>
          </p:spPr>
        </p:pic>
      </p:grpSp>
      <p:grpSp>
        <p:nvGrpSpPr>
          <p:cNvPr id="49" name="Group 124"/>
          <p:cNvGrpSpPr/>
          <p:nvPr/>
        </p:nvGrpSpPr>
        <p:grpSpPr>
          <a:xfrm>
            <a:off x="10884289" y="2254472"/>
            <a:ext cx="828050" cy="1275170"/>
            <a:chOff x="838200" y="4419600"/>
            <a:chExt cx="534225" cy="991798"/>
          </a:xfrm>
        </p:grpSpPr>
        <p:sp>
          <p:nvSpPr>
            <p:cNvPr id="50" name="TextBox 49"/>
            <p:cNvSpPr txBox="1"/>
            <p:nvPr/>
          </p:nvSpPr>
          <p:spPr>
            <a:xfrm>
              <a:off x="838200" y="4419600"/>
              <a:ext cx="299089" cy="538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dirty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grpSp>
          <p:nvGrpSpPr>
            <p:cNvPr id="51" name="Group 100"/>
            <p:cNvGrpSpPr/>
            <p:nvPr/>
          </p:nvGrpSpPr>
          <p:grpSpPr>
            <a:xfrm>
              <a:off x="838200" y="4648200"/>
              <a:ext cx="534225" cy="763198"/>
              <a:chOff x="1600200" y="3200400"/>
              <a:chExt cx="534225" cy="76319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752600" y="3200400"/>
                <a:ext cx="381825" cy="598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600200" y="3424989"/>
                <a:ext cx="2990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9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54" name="Group 115"/>
          <p:cNvGrpSpPr/>
          <p:nvPr/>
        </p:nvGrpSpPr>
        <p:grpSpPr>
          <a:xfrm>
            <a:off x="1653541" y="2541297"/>
            <a:ext cx="908860" cy="1213293"/>
            <a:chOff x="1929063" y="2867526"/>
            <a:chExt cx="586362" cy="943672"/>
          </a:xfrm>
        </p:grpSpPr>
        <p:sp>
          <p:nvSpPr>
            <p:cNvPr id="55" name="TextBox 54"/>
            <p:cNvSpPr txBox="1"/>
            <p:nvPr/>
          </p:nvSpPr>
          <p:spPr>
            <a:xfrm>
              <a:off x="1929063" y="2867526"/>
              <a:ext cx="29908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grpSp>
          <p:nvGrpSpPr>
            <p:cNvPr id="56" name="Group 112"/>
            <p:cNvGrpSpPr/>
            <p:nvPr/>
          </p:nvGrpSpPr>
          <p:grpSpPr>
            <a:xfrm>
              <a:off x="1981200" y="3048000"/>
              <a:ext cx="534225" cy="763198"/>
              <a:chOff x="1600200" y="3200400"/>
              <a:chExt cx="534225" cy="763198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752600" y="3200400"/>
                <a:ext cx="381825" cy="598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600200" y="3424989"/>
                <a:ext cx="2990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9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59" name="Group 119"/>
          <p:cNvGrpSpPr/>
          <p:nvPr/>
        </p:nvGrpSpPr>
        <p:grpSpPr>
          <a:xfrm>
            <a:off x="4270130" y="2254473"/>
            <a:ext cx="871612" cy="1239073"/>
            <a:chOff x="2257895" y="2923674"/>
            <a:chExt cx="562330" cy="963724"/>
          </a:xfrm>
        </p:grpSpPr>
        <p:sp>
          <p:nvSpPr>
            <p:cNvPr id="60" name="TextBox 59"/>
            <p:cNvSpPr txBox="1"/>
            <p:nvPr/>
          </p:nvSpPr>
          <p:spPr>
            <a:xfrm>
              <a:off x="2257895" y="2923674"/>
              <a:ext cx="29908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grpSp>
          <p:nvGrpSpPr>
            <p:cNvPr id="61" name="Group 116"/>
            <p:cNvGrpSpPr/>
            <p:nvPr/>
          </p:nvGrpSpPr>
          <p:grpSpPr>
            <a:xfrm>
              <a:off x="2286000" y="3124200"/>
              <a:ext cx="534225" cy="763198"/>
              <a:chOff x="1600200" y="3200400"/>
              <a:chExt cx="534225" cy="763198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752600" y="3200400"/>
                <a:ext cx="381825" cy="598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600200" y="3424989"/>
                <a:ext cx="2990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9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64" name="Group 123"/>
          <p:cNvGrpSpPr/>
          <p:nvPr/>
        </p:nvGrpSpPr>
        <p:grpSpPr>
          <a:xfrm>
            <a:off x="7577210" y="2254470"/>
            <a:ext cx="871612" cy="1256924"/>
            <a:chOff x="2486495" y="2909791"/>
            <a:chExt cx="562330" cy="977607"/>
          </a:xfrm>
        </p:grpSpPr>
        <p:sp>
          <p:nvSpPr>
            <p:cNvPr id="65" name="TextBox 64"/>
            <p:cNvSpPr txBox="1"/>
            <p:nvPr/>
          </p:nvSpPr>
          <p:spPr>
            <a:xfrm>
              <a:off x="2486495" y="2909791"/>
              <a:ext cx="29908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grpSp>
          <p:nvGrpSpPr>
            <p:cNvPr id="66" name="Group 120"/>
            <p:cNvGrpSpPr/>
            <p:nvPr/>
          </p:nvGrpSpPr>
          <p:grpSpPr>
            <a:xfrm>
              <a:off x="2514600" y="3124200"/>
              <a:ext cx="534225" cy="763198"/>
              <a:chOff x="1600200" y="3200400"/>
              <a:chExt cx="534225" cy="763198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752600" y="3200400"/>
                <a:ext cx="381825" cy="598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600200" y="3424989"/>
                <a:ext cx="2990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9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324628" y="3513428"/>
            <a:ext cx="11988069" cy="751553"/>
          </a:xfrm>
          <a:prstGeom prst="rect">
            <a:avLst/>
          </a:prstGeom>
          <a:noFill/>
        </p:spPr>
        <p:txBody>
          <a:bodyPr wrap="square" lIns="123695" tIns="61847" rIns="123695" bIns="61847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আইসোটোপগুলো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গবেষণাগারে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347227" y="4308876"/>
            <a:ext cx="10202852" cy="802010"/>
          </a:xfrm>
          <a:prstGeom prst="rect">
            <a:avLst/>
          </a:prstGeom>
          <a:noFill/>
        </p:spPr>
        <p:txBody>
          <a:bodyPr wrap="none" lIns="123695" tIns="61847" rIns="123695" bIns="61847" rtlCol="0">
            <a:spAutoFit/>
          </a:bodyPr>
          <a:lstStyle/>
          <a:p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প্রকৃতিতে পাওয়া যায় এমন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বহু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68937" y="5129678"/>
            <a:ext cx="12043760" cy="22057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3695" tIns="61847" rIns="123695" bIns="61847">
            <a:spAutoFit/>
          </a:bodyPr>
          <a:lstStyle/>
          <a:p>
            <a:r>
              <a:rPr lang="de-DE" sz="4400" baseline="30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C , </a:t>
            </a:r>
            <a:r>
              <a:rPr lang="de-DE" sz="4400" baseline="30000" dirty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de-DE" sz="4400" baseline="30000" dirty="0">
                <a:latin typeface="Times New Roman" pitchFamily="18" charset="0"/>
                <a:cs typeface="Times New Roman" pitchFamily="18" charset="0"/>
              </a:rPr>
              <a:t>87 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Rb, </a:t>
            </a:r>
            <a:r>
              <a:rPr lang="de-DE" sz="4400" baseline="300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 Sr,</a:t>
            </a:r>
            <a:r>
              <a:rPr lang="de-DE" sz="4400" baseline="30000" dirty="0">
                <a:latin typeface="Times New Roman" pitchFamily="18" charset="0"/>
                <a:cs typeface="Times New Roman" pitchFamily="18" charset="0"/>
              </a:rPr>
              <a:t> 115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 In, </a:t>
            </a:r>
            <a:r>
              <a:rPr lang="de-DE" sz="4400" baseline="30000" dirty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Te, </a:t>
            </a:r>
            <a:r>
              <a:rPr lang="de-DE" sz="4400" baseline="30000" dirty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pt-BR" sz="4400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 Cs</a:t>
            </a:r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4400" baseline="30000" dirty="0" smtClean="0">
                <a:latin typeface="Times New Roman" pitchFamily="18" charset="0"/>
                <a:cs typeface="Times New Roman" pitchFamily="18" charset="0"/>
              </a:rPr>
              <a:t>138</a:t>
            </a:r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La,</a:t>
            </a:r>
            <a:r>
              <a:rPr lang="bn-I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Sm,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Sm,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176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Lu, 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187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 Re,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186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Os, 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222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Rn,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Ra,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232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234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U,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U</a:t>
            </a:r>
          </a:p>
        </p:txBody>
      </p:sp>
    </p:spTree>
    <p:extLst>
      <p:ext uri="{BB962C8B-B14F-4D97-AF65-F5344CB8AC3E}">
        <p14:creationId xmlns:p14="http://schemas.microsoft.com/office/powerpoint/2010/main" val="18908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3273" y="706819"/>
            <a:ext cx="5953290" cy="802010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তেজস্ক্রিয়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আইসোটো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পের ব্যবহার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303681" y="1371600"/>
            <a:ext cx="3346166" cy="802010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pPr marL="618473" indent="-618473">
              <a:buFont typeface="Wingdings" pitchFamily="2" charset="2"/>
              <a:buChar char="µ"/>
            </a:pPr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চিকিৎসাক্ষেত্রে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2491" y="5486401"/>
            <a:ext cx="11992708" cy="19715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3695" tIns="61847" rIns="123695" bIns="61847" rtlCol="0">
            <a:spAutoFit/>
          </a:bodyPr>
          <a:lstStyle/>
          <a:p>
            <a:pPr marL="773093" indent="-773093" algn="just">
              <a:buFont typeface="+mj-lt"/>
              <a:buAutoNum type="romanLcPeriod"/>
            </a:pPr>
            <a:r>
              <a:rPr lang="en-US" sz="4000" baseline="30000" dirty="0"/>
              <a:t>99m</a:t>
            </a:r>
            <a:r>
              <a:rPr lang="en-US" sz="4000" dirty="0"/>
              <a:t> </a:t>
            </a:r>
            <a:r>
              <a:rPr lang="en-US" sz="4000" dirty="0" err="1"/>
              <a:t>Tc</a:t>
            </a:r>
            <a:r>
              <a:rPr lang="en-US" sz="4000" dirty="0"/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দেহের হাড় বেড়ে যাওয়া কোথায়,কেন ব্যাথা হচ্ছে তা নির্ণয়ের জন্য ইনজেকশন দিলে বেশ কিছু সময় পরে পর্দায় দেখা যায় হাড়ের কোথায় কী সমস্যা আছে।</a:t>
            </a:r>
            <a:endParaRPr lang="en-US" sz="4000" dirty="0"/>
          </a:p>
        </p:txBody>
      </p:sp>
      <p:pic>
        <p:nvPicPr>
          <p:cNvPr id="5" name="Picture 4" descr="Pet scan fil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362" y="2214742"/>
            <a:ext cx="3216225" cy="327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41" y="2214742"/>
            <a:ext cx="4169937" cy="322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935" y="866232"/>
            <a:ext cx="2028962" cy="122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14742"/>
            <a:ext cx="3962400" cy="326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0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81474" y="777498"/>
            <a:ext cx="5953290" cy="802010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তেজস্ক্রিয়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আইসোটো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পের ব্যবহার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283402" y="1341897"/>
            <a:ext cx="3346166" cy="802010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pPr marL="618473" indent="-618473">
              <a:buFont typeface="Wingdings" pitchFamily="2" charset="2"/>
              <a:buChar char="µ"/>
            </a:pPr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চিকিৎসাক্ষেত্রে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vlcsnap-2013-06-12-09h16m49s2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402" y="2510253"/>
            <a:ext cx="5781754" cy="335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obul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402" y="2306375"/>
            <a:ext cx="1258780" cy="115779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750820" y="4038600"/>
            <a:ext cx="1771650" cy="1371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32710" y="4130040"/>
            <a:ext cx="1771650" cy="1371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4221480"/>
            <a:ext cx="1771650" cy="1371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83402" y="6096000"/>
            <a:ext cx="11060458" cy="1325231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en-US" sz="3900" dirty="0"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bn-IN" sz="3900" dirty="0">
                <a:latin typeface="NikoshBAN" pitchFamily="2" charset="0"/>
                <a:cs typeface="NikoshBAN" pitchFamily="2" charset="0"/>
              </a:rPr>
              <a:t>ঃ নিরাময়ের জন্য </a:t>
            </a:r>
            <a:r>
              <a:rPr lang="en-US" sz="3900" baseline="30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Co </a:t>
            </a:r>
            <a:r>
              <a:rPr lang="bn-IN" sz="3900" dirty="0">
                <a:latin typeface="NikoshBAN" pitchFamily="2" charset="0"/>
                <a:cs typeface="NikoshBAN" pitchFamily="2" charset="0"/>
              </a:rPr>
              <a:t>থেকে নির্গত গামা রশ্মি </a:t>
            </a:r>
          </a:p>
          <a:p>
            <a:r>
              <a:rPr lang="bn-IN" sz="3900" dirty="0">
                <a:latin typeface="NikoshBAN" pitchFamily="2" charset="0"/>
                <a:cs typeface="NikoshBAN" pitchFamily="2" charset="0"/>
              </a:rPr>
              <a:t>নিক্ষেপ করে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dirty="0">
                <a:latin typeface="NikoshBAN" pitchFamily="2" charset="0"/>
                <a:cs typeface="NikoshBAN" pitchFamily="2" charset="0"/>
              </a:rPr>
              <a:t>ক্যান্সার কোষগুলোকে </a:t>
            </a:r>
            <a:r>
              <a:rPr lang="bn-IN" sz="3900" dirty="0" smtClean="0">
                <a:latin typeface="NikoshBAN" pitchFamily="2" charset="0"/>
                <a:cs typeface="NikoshBAN" pitchFamily="2" charset="0"/>
              </a:rPr>
              <a:t>ধ্বংস </a:t>
            </a:r>
            <a:r>
              <a:rPr lang="bn-IN" sz="3900" dirty="0">
                <a:latin typeface="NikoshBAN" pitchFamily="2" charset="0"/>
                <a:cs typeface="NikoshBAN" pitchFamily="2" charset="0"/>
              </a:rPr>
              <a:t>করা হয়। </a:t>
            </a:r>
            <a:r>
              <a:rPr lang="bn-IN" sz="3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9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72400" y="2580708"/>
            <a:ext cx="4177445" cy="3133788"/>
            <a:chOff x="5371680" y="2165066"/>
            <a:chExt cx="3352800" cy="25336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1680" y="2165066"/>
              <a:ext cx="3352800" cy="2533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6477000" y="2798946"/>
              <a:ext cx="1175796" cy="32106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3200" b="1" spc="68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ক্যান্সার</a:t>
              </a:r>
              <a:r>
                <a:rPr lang="bn-IN" sz="3200" b="1" spc="6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কোষ</a:t>
              </a:r>
              <a:endParaRPr lang="en-US" sz="3200" b="1" spc="6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26702" y="4168150"/>
              <a:ext cx="1375562" cy="32106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bn-IN" sz="3200" b="1" spc="203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স্বাভাবিক কোষ</a:t>
              </a:r>
              <a:endParaRPr lang="en-US" sz="3200" b="1" spc="203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8763000" y="2034462"/>
            <a:ext cx="671764" cy="14297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066965" y="1603006"/>
            <a:ext cx="1588314" cy="617344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গামা রশ্মি </a:t>
            </a:r>
            <a:endParaRPr lang="en-US" sz="3200" dirty="0"/>
          </a:p>
        </p:txBody>
      </p:sp>
      <p:pic>
        <p:nvPicPr>
          <p:cNvPr id="1026" name="Picture 2" descr="E:\Images\Gif\Gamma_ray_Burst_hd72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279" y="784459"/>
            <a:ext cx="2317572" cy="17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0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ro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183" y="851404"/>
            <a:ext cx="2053588" cy="13402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3302" y="719503"/>
            <a:ext cx="5953290" cy="802010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তেজস্ক্রিয়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আইসোটো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পের ব্যবহার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1099471" y="1389613"/>
            <a:ext cx="3346166" cy="802010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pPr marL="618473" indent="-618473">
              <a:buFont typeface="Wingdings" pitchFamily="2" charset="2"/>
              <a:buChar char="µ"/>
            </a:pPr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চিকিৎসাক্ষেত্রে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1269" y="6744866"/>
            <a:ext cx="9283931" cy="734240"/>
          </a:xfrm>
          <a:prstGeom prst="rect">
            <a:avLst/>
          </a:prstGeom>
        </p:spPr>
        <p:txBody>
          <a:bodyPr wrap="square" lIns="123695" tIns="61847" rIns="123695" bIns="61847">
            <a:spAutoFit/>
          </a:bodyPr>
          <a:lstStyle/>
          <a:p>
            <a:r>
              <a:rPr lang="en-US" sz="3900" dirty="0"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900" baseline="30000" dirty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থাইরয়েড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গ্রন্থির</a:t>
            </a:r>
            <a:r>
              <a:rPr lang="bn-IN" sz="3900" dirty="0">
                <a:latin typeface="NikoshBAN" pitchFamily="2" charset="0"/>
                <a:cs typeface="NikoshBAN" pitchFamily="2" charset="0"/>
              </a:rPr>
              <a:t> কোষ-কলা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900" dirty="0">
                <a:latin typeface="NikoshBAN" pitchFamily="2" charset="0"/>
                <a:cs typeface="NikoshBAN" pitchFamily="2" charset="0"/>
              </a:rPr>
              <a:t>।</a:t>
            </a:r>
            <a:endParaRPr lang="en-US" sz="3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0375" y="5823425"/>
            <a:ext cx="2508438" cy="725066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en-US" sz="3900" dirty="0" err="1">
                <a:latin typeface="NikoshBAN" pitchFamily="2" charset="0"/>
                <a:cs typeface="NikoshBAN" pitchFamily="2" charset="0"/>
              </a:rPr>
              <a:t>থাইরয়েড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endParaRPr lang="en-US" sz="3900" dirty="0"/>
          </a:p>
        </p:txBody>
      </p:sp>
      <p:pic>
        <p:nvPicPr>
          <p:cNvPr id="1026" name="Picture 2" descr="E:\Images\Science\thyroid_diagra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90426"/>
            <a:ext cx="5393588" cy="343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mages\Science\Thyroid-Disease-Dallas-ENT-Doc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90427"/>
            <a:ext cx="4942065" cy="34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>
            <a:stCxn id="9" idx="0"/>
          </p:cNvCxnSpPr>
          <p:nvPr/>
        </p:nvCxnSpPr>
        <p:spPr>
          <a:xfrm flipH="1" flipV="1">
            <a:off x="2749958" y="3810000"/>
            <a:ext cx="1394636" cy="2013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65582"/>
            <a:ext cx="7446640" cy="534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njec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769" y="6143133"/>
            <a:ext cx="1773274" cy="12329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944302" y="5743033"/>
            <a:ext cx="1189512" cy="674300"/>
            <a:chOff x="4191000" y="1905000"/>
            <a:chExt cx="1022451" cy="832817"/>
          </a:xfrm>
        </p:grpSpPr>
        <p:sp>
          <p:nvSpPr>
            <p:cNvPr id="7" name="TextBox 6"/>
            <p:cNvSpPr txBox="1"/>
            <p:nvPr/>
          </p:nvSpPr>
          <p:spPr>
            <a:xfrm>
              <a:off x="4191000" y="1981200"/>
              <a:ext cx="411816" cy="756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</a:t>
              </a:r>
              <a:endParaRPr lang="en-US" sz="53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1905000"/>
              <a:ext cx="412851" cy="487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32</a:t>
              </a:r>
              <a:endParaRPr lang="en-US" sz="5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39" y="1965582"/>
            <a:ext cx="2421305" cy="238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774456" y="2308503"/>
            <a:ext cx="1931719" cy="1602229"/>
          </a:xfrm>
          <a:prstGeom prst="rect">
            <a:avLst/>
          </a:prstGeom>
        </p:spPr>
        <p:txBody>
          <a:bodyPr wrap="square" lIns="123695" tIns="61847" rIns="123695" bIns="61847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275575" y="2800920"/>
            <a:ext cx="733869" cy="62203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64358" y="4326365"/>
            <a:ext cx="4028069" cy="2833336"/>
          </a:xfrm>
          <a:prstGeom prst="rect">
            <a:avLst/>
          </a:prstGeom>
        </p:spPr>
        <p:txBody>
          <a:bodyPr wrap="square" lIns="123695" tIns="61847" rIns="123695" bIns="61847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iv.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রক্তের লিউকোমিয়া রোগের চিকিৎসায় </a:t>
            </a:r>
            <a:r>
              <a:rPr lang="en-US" sz="4400" baseline="30000" dirty="0">
                <a:latin typeface="Arial" pitchFamily="34" charset="0"/>
                <a:cs typeface="Arial" pitchFamily="34" charset="0"/>
              </a:rPr>
              <a:t>32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p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এর ফসফেট ব্যবহৃত হয়।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268">
            <a:off x="9475206" y="3397685"/>
            <a:ext cx="685800" cy="223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38841" y="992974"/>
            <a:ext cx="6345013" cy="802010"/>
          </a:xfrm>
          <a:prstGeom prst="rect">
            <a:avLst/>
          </a:prstGeom>
        </p:spPr>
        <p:txBody>
          <a:bodyPr wrap="square" lIns="123695" tIns="61847" rIns="123695" bIns="61847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তেজস্ক্রিয়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আইসোটো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পের ব্যবহার</a:t>
            </a:r>
            <a:endParaRPr lang="en-US" sz="4400" dirty="0"/>
          </a:p>
        </p:txBody>
      </p:sp>
      <p:sp>
        <p:nvSpPr>
          <p:cNvPr id="18" name="Rectangle 17"/>
          <p:cNvSpPr/>
          <p:nvPr/>
        </p:nvSpPr>
        <p:spPr>
          <a:xfrm>
            <a:off x="1172671" y="977687"/>
            <a:ext cx="3666170" cy="802010"/>
          </a:xfrm>
          <a:prstGeom prst="rect">
            <a:avLst/>
          </a:prstGeom>
        </p:spPr>
        <p:txBody>
          <a:bodyPr wrap="square" lIns="123695" tIns="61847" rIns="123695" bIns="61847">
            <a:spAutoFit/>
          </a:bodyPr>
          <a:lstStyle/>
          <a:p>
            <a:pPr marL="618473" indent="-618473">
              <a:buFont typeface="Wingdings" pitchFamily="2" charset="2"/>
              <a:buChar char="µ"/>
            </a:pPr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চিকিৎসাক্ষেত্রে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1600" y="838200"/>
            <a:ext cx="6461660" cy="802010"/>
          </a:xfrm>
          <a:prstGeom prst="rect">
            <a:avLst/>
          </a:prstGeom>
        </p:spPr>
        <p:txBody>
          <a:bodyPr wrap="square" lIns="123695" tIns="61847" rIns="123695" bIns="61847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তেজস্ক্রিয়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আইসোটো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পের ব্যবহার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449662" y="1120509"/>
            <a:ext cx="3595891" cy="802010"/>
          </a:xfrm>
          <a:prstGeom prst="rect">
            <a:avLst/>
          </a:prstGeom>
        </p:spPr>
        <p:txBody>
          <a:bodyPr wrap="square" lIns="123695" tIns="61847" rIns="123695" bIns="61847">
            <a:spAutoFit/>
          </a:bodyPr>
          <a:lstStyle/>
          <a:p>
            <a:pPr marL="618473" indent="-618473">
              <a:buFont typeface="Wingdings" pitchFamily="2" charset="2"/>
              <a:buChar char="µ"/>
            </a:pPr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চিকিৎসাক্ষেত্রে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9783" y="6477000"/>
            <a:ext cx="10249817" cy="802010"/>
          </a:xfrm>
          <a:prstGeom prst="rect">
            <a:avLst/>
          </a:prstGeom>
        </p:spPr>
        <p:txBody>
          <a:bodyPr wrap="square" lIns="123695" tIns="61847" rIns="123695" bIns="61847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v. </a:t>
            </a:r>
            <a:r>
              <a:rPr lang="en-US" sz="4400" baseline="30000" dirty="0">
                <a:latin typeface="Arial" pitchFamily="34" charset="0"/>
                <a:cs typeface="Arial" pitchFamily="34" charset="0"/>
              </a:rPr>
              <a:t>238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pu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হার্টে পেইসমেকার বসাতে ব্যবহার করা হয়।</a:t>
            </a:r>
            <a:endParaRPr lang="en-US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78311"/>
            <a:ext cx="4800600" cy="399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24000" y="2155373"/>
            <a:ext cx="6172200" cy="4093027"/>
            <a:chOff x="755460" y="1524000"/>
            <a:chExt cx="4953000" cy="3352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60" y="1524000"/>
              <a:ext cx="4953000" cy="335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581399" y="2419286"/>
              <a:ext cx="6096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>
                  <a:latin typeface="Times New Roman" pitchFamily="18" charset="0"/>
                  <a:cs typeface="Times New Roman" pitchFamily="18" charset="0"/>
                </a:rPr>
                <a:t>238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6800" y="2453547"/>
              <a:ext cx="6096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>
                  <a:latin typeface="Times New Roman" pitchFamily="18" charset="0"/>
                  <a:cs typeface="Times New Roman" pitchFamily="18" charset="0"/>
                </a:rPr>
                <a:t>238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01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5224" y="916468"/>
            <a:ext cx="5078730" cy="1409424"/>
          </a:xfrm>
          <a:prstGeom prst="rect">
            <a:avLst/>
          </a:prstGeom>
        </p:spPr>
        <p:txBody>
          <a:bodyPr wrap="square" lIns="123695" tIns="61847" rIns="123695" bIns="61847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8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0554" y="6195814"/>
            <a:ext cx="11845929" cy="863566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চিকিৎসাক্ষেত্রে উদ্দীপকের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আইসোটোপগুলোর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প্রয়োগ দেখাও।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1417321" y="3037115"/>
            <a:ext cx="1726172" cy="802010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en-US" sz="4400" b="1" baseline="30000" dirty="0">
                <a:latin typeface="Arial" pitchFamily="34" charset="0"/>
                <a:cs typeface="Arial" pitchFamily="34" charset="0"/>
              </a:rPr>
              <a:t>238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pu</a:t>
            </a:r>
            <a:r>
              <a:rPr lang="bn-IN" sz="4400" b="1" dirty="0">
                <a:latin typeface="Arial" pitchFamily="34" charset="0"/>
                <a:cs typeface="Arial" pitchFamily="34" charset="0"/>
              </a:rPr>
              <a:t>,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3779521" y="3007387"/>
            <a:ext cx="1173136" cy="802010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en-US" sz="4400" b="1" baseline="30000" dirty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I,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6205250" y="3007386"/>
            <a:ext cx="1935973" cy="802010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en-US" sz="4400" b="1" baseline="30000" dirty="0">
                <a:latin typeface="Arial" pitchFamily="34" charset="0"/>
                <a:cs typeface="Arial" pitchFamily="34" charset="0"/>
              </a:rPr>
              <a:t>99m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Tc </a:t>
            </a:r>
            <a:r>
              <a:rPr lang="bn-IN" sz="4400" b="1" dirty="0">
                <a:latin typeface="Arial" pitchFamily="34" charset="0"/>
                <a:cs typeface="Arial" pitchFamily="34" charset="0"/>
              </a:rPr>
              <a:t>,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8944" y="2986832"/>
            <a:ext cx="1171533" cy="802010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en-US" sz="4400" b="1" baseline="30000" dirty="0">
                <a:latin typeface="Arial" pitchFamily="34" charset="0"/>
                <a:cs typeface="Arial" pitchFamily="34" charset="0"/>
              </a:rPr>
              <a:t>32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p</a:t>
            </a:r>
            <a:r>
              <a:rPr lang="bn-IN" sz="4400" b="1" dirty="0">
                <a:latin typeface="Arial" pitchFamily="34" charset="0"/>
                <a:cs typeface="Arial" pitchFamily="34" charset="0"/>
              </a:rPr>
              <a:t>,</a:t>
            </a:r>
            <a:endParaRPr lang="en-US" sz="4400" b="1" dirty="0"/>
          </a:p>
        </p:txBody>
      </p:sp>
      <p:pic>
        <p:nvPicPr>
          <p:cNvPr id="9" name="Picture 8" descr="Cobul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4231" y="2783861"/>
            <a:ext cx="1715412" cy="11577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11767" y="1495289"/>
            <a:ext cx="2903417" cy="802010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bn-IN" sz="4400" b="1" spc="6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spc="6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4400" b="1" spc="6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6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en-US" sz="4400" b="1" spc="6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0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ti-Insec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428" y="2211901"/>
            <a:ext cx="8854096" cy="5170064"/>
          </a:xfrm>
          <a:prstGeom prst="rect">
            <a:avLst/>
          </a:prstGeom>
        </p:spPr>
      </p:pic>
      <p:pic>
        <p:nvPicPr>
          <p:cNvPr id="3" name="Picture 2" descr="vlcsnap-2013-06-10-00h39m56s251.p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389" y="1151911"/>
            <a:ext cx="2834639" cy="1645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7611" y="720128"/>
            <a:ext cx="7286989" cy="863566"/>
          </a:xfrm>
          <a:prstGeom prst="rect">
            <a:avLst/>
          </a:prstGeom>
        </p:spPr>
        <p:txBody>
          <a:bodyPr wrap="none" lIns="123695" tIns="61847" rIns="123695" bIns="61847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 err="1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800" b="1" dirty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800" b="1" dirty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4800" b="1" dirty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মেরে</a:t>
            </a:r>
            <a:r>
              <a:rPr lang="en-US" sz="4800" b="1" dirty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ফেলতে</a:t>
            </a:r>
            <a:endParaRPr lang="en-US" sz="4800" b="1" dirty="0">
              <a:ln w="5080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188477"/>
            <a:ext cx="2947019" cy="940510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pPr marL="618473" indent="-618473">
              <a:buFont typeface="Wingdings" pitchFamily="2" charset="2"/>
              <a:buChar char="µ"/>
            </a:pPr>
            <a:r>
              <a:rPr lang="bn-IN" sz="53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কৃষিক্ষেত্রে</a:t>
            </a:r>
            <a:endParaRPr lang="en-US" sz="53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0744200" y="1676400"/>
            <a:ext cx="901508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695" tIns="61847" rIns="123695" bIns="6184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95" y="1430890"/>
            <a:ext cx="12156805" cy="60384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5795" y="6400800"/>
            <a:ext cx="5591012" cy="617344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আক্রমনকারী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বাঁচাতে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9250" y="609600"/>
            <a:ext cx="2947019" cy="940510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pPr marL="618473" indent="-618473">
              <a:buFont typeface="Wingdings" pitchFamily="2" charset="2"/>
              <a:buChar char="µ"/>
            </a:pPr>
            <a:r>
              <a:rPr lang="bn-IN" sz="53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কৃষিক্ষেত্রে</a:t>
            </a:r>
            <a:endParaRPr lang="en-US" sz="53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39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8800" y="753299"/>
            <a:ext cx="2402639" cy="12482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23695" tIns="61847" rIns="123695" bIns="61847">
            <a:spAutoFit/>
            <a:sp3d extrusionH="57150">
              <a:bevelT w="38100" h="38100" prst="angle"/>
            </a:sp3d>
          </a:bodyPr>
          <a:lstStyle/>
          <a:p>
            <a:r>
              <a:rPr lang="bn-BD" sz="73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3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Images\Flowers\China-Valentines-Day-Romantic-Gift-Simulation-Artificial-Rose-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2738" y="1415771"/>
            <a:ext cx="5501472" cy="66323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wing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722915"/>
            <a:ext cx="6617970" cy="3624943"/>
          </a:xfrm>
          <a:prstGeom prst="rect">
            <a:avLst/>
          </a:prstGeom>
        </p:spPr>
      </p:pic>
      <p:pic>
        <p:nvPicPr>
          <p:cNvPr id="3" name="Picture 2" descr="geiger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341" y="1447800"/>
            <a:ext cx="5108259" cy="2880360"/>
          </a:xfrm>
          <a:prstGeom prst="rect">
            <a:avLst/>
          </a:prstGeom>
        </p:spPr>
      </p:pic>
      <p:pic>
        <p:nvPicPr>
          <p:cNvPr id="4098" name="Picture 2" descr="http://ts2.mm.bing.net/th?id=HN.608055932418131553&amp;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14400"/>
            <a:ext cx="2952749" cy="24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41850" y="764623"/>
            <a:ext cx="2947019" cy="940510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pPr marL="618473" indent="-618473">
              <a:buFont typeface="Wingdings" pitchFamily="2" charset="2"/>
              <a:buChar char="µ"/>
            </a:pPr>
            <a:r>
              <a:rPr lang="bn-IN" sz="53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কৃষিক্ষেত্রে</a:t>
            </a:r>
            <a:endParaRPr lang="en-US" sz="53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094516"/>
            <a:ext cx="5181600" cy="1946110"/>
          </a:xfrm>
          <a:prstGeom prst="rect">
            <a:avLst/>
          </a:prstGeom>
        </p:spPr>
        <p:txBody>
          <a:bodyPr wrap="square" lIns="123695" tIns="61847" rIns="123695" bIns="61847">
            <a:spAutoFit/>
          </a:bodyPr>
          <a:lstStyle/>
          <a:p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ফলনের</a:t>
            </a:r>
            <a:r>
              <a:rPr lang="en-US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baseline="30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en-US" sz="3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ফসফেট</a:t>
            </a:r>
            <a:r>
              <a:rPr lang="bn-IN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ব্যবহার করা হচ্ছে।</a:t>
            </a:r>
            <a:endParaRPr lang="en-US" sz="39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of fruit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CEFFCE"/>
              </a:clrFrom>
              <a:clrTo>
                <a:srgbClr val="CEFFC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6530" y="1609982"/>
            <a:ext cx="10157460" cy="5019417"/>
          </a:xfrm>
          <a:prstGeom prst="rect">
            <a:avLst/>
          </a:prstGeom>
        </p:spPr>
      </p:pic>
      <p:pic>
        <p:nvPicPr>
          <p:cNvPr id="4" name="Picture 3" descr="Cobul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65" y="3505201"/>
            <a:ext cx="2080835" cy="2057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43194" y="1600200"/>
            <a:ext cx="2998956" cy="802010"/>
          </a:xfrm>
          <a:prstGeom prst="rect">
            <a:avLst/>
          </a:prstGeom>
          <a:noFill/>
        </p:spPr>
        <p:txBody>
          <a:bodyPr wrap="none" lIns="123695" tIns="61847" rIns="123695" bIns="61847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875134"/>
            <a:ext cx="6775631" cy="725066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en-US" sz="3900" dirty="0" err="1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গামা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রশ্মির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3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9212" y="762000"/>
            <a:ext cx="3623486" cy="802010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pPr marL="618473" indent="-618473">
              <a:buFont typeface="Wingdings" pitchFamily="2" charset="2"/>
              <a:buChar char="µ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বিদ্যুৎ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উৎপাদনে</a:t>
            </a:r>
            <a:endParaRPr lang="en-US" sz="4400" dirty="0"/>
          </a:p>
        </p:txBody>
      </p:sp>
      <p:pic>
        <p:nvPicPr>
          <p:cNvPr id="3075" name="Picture 3" descr="E:\Images\Gif\electry suppl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23" y="1513854"/>
            <a:ext cx="9227344" cy="572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6841" y="1431517"/>
            <a:ext cx="3069489" cy="1048232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35435" y="3684861"/>
            <a:ext cx="11342366" cy="1725339"/>
            <a:chOff x="990600" y="2057400"/>
            <a:chExt cx="7848599" cy="1341931"/>
          </a:xfrm>
        </p:grpSpPr>
        <p:pic>
          <p:nvPicPr>
            <p:cNvPr id="4" name="Picture 3" descr="Cobul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7485" y="2057400"/>
              <a:ext cx="1448170" cy="117834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90600" y="2133600"/>
              <a:ext cx="7848599" cy="1265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		তেজস্ক্রিয় পদার্থের উপকারী এবং ক্ষতিকর</a:t>
              </a:r>
            </a:p>
            <a:p>
              <a:r>
                <a:rPr lang="bn-IN" sz="48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		প্রভাব উল্লেখ কর।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40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9179" y="762000"/>
            <a:ext cx="1999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3892" y="1909465"/>
            <a:ext cx="8694425" cy="740455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হাইড্রোজেনের স্থায়ী আইসোটোপ কয়টি ও কী কী?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640640" y="2807667"/>
            <a:ext cx="11389560" cy="1356008"/>
          </a:xfrm>
          <a:prstGeom prst="rect">
            <a:avLst/>
          </a:prstGeom>
        </p:spPr>
        <p:txBody>
          <a:bodyPr wrap="square" lIns="123695" tIns="61847" rIns="123695" bIns="61847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হাইড্রোজেনের সর্বমোট আইসোটোপের সংখ্যা কয়টি ও এদের উৎস কী? 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532313" y="4409896"/>
            <a:ext cx="8519699" cy="740455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ক্যান্সার নিরাময়ে কোন চিকিৎসা প্রদান করা হয়?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524000" y="5148080"/>
            <a:ext cx="11506200" cy="740455"/>
          </a:xfrm>
          <a:prstGeom prst="rect">
            <a:avLst/>
          </a:prstGeom>
        </p:spPr>
        <p:txBody>
          <a:bodyPr wrap="square" lIns="123695" tIns="61847" rIns="123695" bIns="61847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কোন আইসোটোপ ব্যবহার করে হাড়ের ব্যাথার চিকিৎসা করা হয়?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53095" y="6262255"/>
            <a:ext cx="5533304" cy="740455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000" baseline="30000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bn-IN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 ব্যবহার উল্লেখ কর।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61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301598"/>
            <a:ext cx="70866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মেটাস্ট্যাবল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লিউকোমিয়া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গাইগার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কাউন্টার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পেইসমেকার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কেমোথেরাপি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0" y="1676400"/>
            <a:ext cx="21403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5400" b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bn-IN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4104479" y="1018494"/>
            <a:ext cx="5496721" cy="1038905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63500" dist="50800" dir="10800000">
              <a:schemeClr val="accent2">
                <a:lumMod val="60000"/>
                <a:lumOff val="4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695" tIns="61847" rIns="123695" bIns="61847" rtlCol="0" anchor="ctr"/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7901" y="6019800"/>
            <a:ext cx="11743700" cy="1479119"/>
          </a:xfrm>
          <a:prstGeom prst="rect">
            <a:avLst/>
          </a:prstGeom>
        </p:spPr>
        <p:txBody>
          <a:bodyPr wrap="square" lIns="123695" tIns="61847" rIns="123695" bIns="61847">
            <a:spAutoFit/>
          </a:bodyPr>
          <a:lstStyle/>
          <a:p>
            <a:r>
              <a:rPr lang="bn-IN" sz="4400" b="1" spc="6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“চিকিৎসাক্ষেত্রে তেজস্ক্রিয় আইসোটোপের </a:t>
            </a:r>
            <a:r>
              <a:rPr lang="bn-IN" sz="4400" b="1" spc="6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spc="6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6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বিপ্লব </a:t>
            </a:r>
            <a:r>
              <a:rPr lang="bn-IN" sz="4400" b="1" spc="6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এনেছে”-উদ্দীপকের আলোকে বিশ্লেষণ কর।</a:t>
            </a:r>
            <a:endParaRPr lang="en-US" sz="4400" b="1" spc="6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5" descr="http://ts1.mm.bing.net/th?id=HN.607998156510857948&amp;pid=15.1&amp;H=89&amp;W=160"/>
          <p:cNvSpPr>
            <a:spLocks noChangeAspect="1" noChangeArrowheads="1"/>
          </p:cNvSpPr>
          <p:nvPr/>
        </p:nvSpPr>
        <p:spPr bwMode="auto">
          <a:xfrm>
            <a:off x="241142" y="-940934"/>
            <a:ext cx="4724400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695" tIns="61847" rIns="123695" bIns="6184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http://ts3.mm.bing.net/th?id=HN.608045259429907754&amp;pid=15.1&amp;H=112&amp;W=160"/>
          <p:cNvSpPr>
            <a:spLocks noChangeAspect="1" noChangeArrowheads="1"/>
          </p:cNvSpPr>
          <p:nvPr/>
        </p:nvSpPr>
        <p:spPr bwMode="auto">
          <a:xfrm>
            <a:off x="241143" y="-940934"/>
            <a:ext cx="4827747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695" tIns="61847" rIns="123695" bIns="6184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E:\Images\Science\thyro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74" y="2135780"/>
            <a:ext cx="6416999" cy="37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Images\Science\alpha,bita,gama5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00" y="1219200"/>
            <a:ext cx="967902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0070" y="914400"/>
            <a:ext cx="5669280" cy="2586671"/>
          </a:xfrm>
          <a:prstGeom prst="rect">
            <a:avLst/>
          </a:prstGeom>
        </p:spPr>
        <p:txBody>
          <a:bodyPr wrap="square" lIns="123695" tIns="61847" rIns="123695" bIns="6184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15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06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8730" y="381000"/>
            <a:ext cx="3661410" cy="1603915"/>
          </a:xfrm>
          <a:prstGeom prst="rect">
            <a:avLst/>
          </a:prstGeom>
          <a:noFill/>
        </p:spPr>
        <p:txBody>
          <a:bodyPr wrap="none" lIns="128016" tIns="64008" rIns="128016" bIns="64008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6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600" b="1" spc="7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7320" y="3633127"/>
            <a:ext cx="11456670" cy="1514261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bn-IN" sz="45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45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" y="5325903"/>
            <a:ext cx="12224385" cy="1514261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bn-IN" sz="4500" b="1" dirty="0">
                <a:latin typeface="NikoshBAN" pitchFamily="2" charset="0"/>
                <a:cs typeface="NikoshBAN" pitchFamily="2" charset="0"/>
              </a:rPr>
              <a:t>জনাব সামসুদ্দিন আহমেদ </a:t>
            </a:r>
            <a:r>
              <a:rPr lang="bn-IN" sz="4500" b="1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4500" b="1" dirty="0">
                <a:latin typeface="NikoshBAN" pitchFamily="2" charset="0"/>
                <a:cs typeface="NikoshBAN" pitchFamily="2" charset="0"/>
              </a:rPr>
              <a:t>, প্রভাষক, টিটিসি, </a:t>
            </a:r>
            <a:r>
              <a:rPr lang="bn-IN" sz="4500" b="1" dirty="0" smtClean="0">
                <a:latin typeface="NikoshBAN" pitchFamily="2" charset="0"/>
                <a:cs typeface="NikoshBAN" pitchFamily="2" charset="0"/>
              </a:rPr>
              <a:t>কুমিল্লা</a:t>
            </a:r>
          </a:p>
          <a:p>
            <a:pPr algn="ctr"/>
            <a:r>
              <a:rPr lang="bn-IN" sz="4500" b="1" dirty="0" smtClean="0">
                <a:latin typeface="NikoshBAN" pitchFamily="2" charset="0"/>
                <a:cs typeface="NikoshBAN" pitchFamily="2" charset="0"/>
              </a:rPr>
              <a:t>জেসমিন নাহার, প্রভাষক, </a:t>
            </a:r>
            <a:r>
              <a:rPr lang="bn-IN" sz="4500" b="1" dirty="0">
                <a:latin typeface="NikoshBAN" pitchFamily="2" charset="0"/>
                <a:cs typeface="NikoshBAN" pitchFamily="2" charset="0"/>
              </a:rPr>
              <a:t>টিটিসি</a:t>
            </a:r>
            <a:r>
              <a:rPr lang="bn-IN" sz="4500" b="1" dirty="0" smtClean="0">
                <a:latin typeface="NikoshBAN" pitchFamily="2" charset="0"/>
                <a:cs typeface="NikoshBAN" pitchFamily="2" charset="0"/>
              </a:rPr>
              <a:t>, ঢাকা।</a:t>
            </a:r>
            <a:endParaRPr lang="bn-IN" sz="4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0155" y="2167796"/>
            <a:ext cx="11929110" cy="166814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bn-IN" sz="50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50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8333" y="994224"/>
            <a:ext cx="2471568" cy="10482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23695" tIns="61847" rIns="123695" bIns="61847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1353121" y="2094682"/>
            <a:ext cx="7638480" cy="4473725"/>
          </a:xfrm>
          <a:prstGeom prst="rect">
            <a:avLst/>
          </a:prstGeom>
        </p:spPr>
        <p:txBody>
          <a:bodyPr wrap="square" lIns="123695" tIns="61847" rIns="123695" bIns="61847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পরিমলেশ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মল্লিক  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ইকবাল হাই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স্কুল,দিনাজপুর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মোঃ০১৭৭৪৬০১৮৮৭৩</a:t>
            </a:r>
          </a:p>
          <a:p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E-mail:parimalmallick1@gamil.com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9176239" y="2314577"/>
            <a:ext cx="3897630" cy="35215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23695" tIns="61847" rIns="123695" bIns="61847">
            <a:spAutoFit/>
          </a:bodyPr>
          <a:lstStyle/>
          <a:p>
            <a:r>
              <a:rPr lang="bn-IN" sz="53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নবম- </a:t>
            </a:r>
            <a:r>
              <a:rPr lang="bn-IN" sz="5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r>
              <a:rPr lang="bn-IN" sz="53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বিষয়-রসায়ন</a:t>
            </a:r>
            <a:r>
              <a:rPr lang="bn-IN" sz="5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53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অধ্যায়- তৃতীয়।</a:t>
            </a:r>
            <a:endParaRPr lang="bn-IN" sz="53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3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সময়- 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IN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5" name="Picture 2" descr="E:\Images\Pari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46547"/>
            <a:ext cx="1463675" cy="1828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76792" y="685800"/>
            <a:ext cx="3126117" cy="778226"/>
          </a:xfrm>
          <a:prstGeom prst="rect">
            <a:avLst/>
          </a:prstGeom>
        </p:spPr>
        <p:txBody>
          <a:bodyPr wrap="none" lIns="100142" tIns="50070" rIns="100142" bIns="5007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ছ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40809" y="2438400"/>
            <a:ext cx="1062990" cy="789385"/>
            <a:chOff x="7640809" y="2438400"/>
            <a:chExt cx="1062990" cy="789385"/>
          </a:xfrm>
        </p:grpSpPr>
        <p:sp>
          <p:nvSpPr>
            <p:cNvPr id="7" name="TextBox 6"/>
            <p:cNvSpPr txBox="1"/>
            <p:nvPr/>
          </p:nvSpPr>
          <p:spPr>
            <a:xfrm>
              <a:off x="7640809" y="2610441"/>
              <a:ext cx="1062990" cy="617344"/>
            </a:xfrm>
            <a:prstGeom prst="rect">
              <a:avLst/>
            </a:prstGeom>
            <a:noFill/>
          </p:spPr>
          <p:txBody>
            <a:bodyPr wrap="square" lIns="123695" tIns="61847" rIns="123695" bIns="61847" rtlCol="0">
              <a:spAutoFit/>
            </a:bodyPr>
            <a:lstStyle/>
            <a:p>
              <a:r>
                <a:rPr lang="en-US" sz="32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653250" y="2438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20719" y="4272223"/>
            <a:ext cx="1083080" cy="895894"/>
            <a:chOff x="7620719" y="4272223"/>
            <a:chExt cx="1083080" cy="895894"/>
          </a:xfrm>
        </p:grpSpPr>
        <p:sp>
          <p:nvSpPr>
            <p:cNvPr id="11" name="TextBox 10"/>
            <p:cNvSpPr txBox="1"/>
            <p:nvPr/>
          </p:nvSpPr>
          <p:spPr>
            <a:xfrm>
              <a:off x="7640809" y="4550773"/>
              <a:ext cx="1062990" cy="617344"/>
            </a:xfrm>
            <a:prstGeom prst="rect">
              <a:avLst/>
            </a:prstGeom>
            <a:noFill/>
          </p:spPr>
          <p:txBody>
            <a:bodyPr wrap="square" lIns="123695" tIns="61847" rIns="123695" bIns="61847" rtlCol="0">
              <a:spAutoFit/>
            </a:bodyPr>
            <a:lstStyle/>
            <a:p>
              <a:r>
                <a:rPr lang="en-US" sz="32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719" y="4272223"/>
              <a:ext cx="56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40809" y="6013350"/>
            <a:ext cx="1062990" cy="796152"/>
            <a:chOff x="7640809" y="6053590"/>
            <a:chExt cx="1062990" cy="796152"/>
          </a:xfrm>
        </p:grpSpPr>
        <p:sp>
          <p:nvSpPr>
            <p:cNvPr id="12" name="TextBox 11"/>
            <p:cNvSpPr txBox="1"/>
            <p:nvPr/>
          </p:nvSpPr>
          <p:spPr>
            <a:xfrm>
              <a:off x="7640809" y="6232398"/>
              <a:ext cx="1062990" cy="617344"/>
            </a:xfrm>
            <a:prstGeom prst="rect">
              <a:avLst/>
            </a:prstGeom>
            <a:noFill/>
          </p:spPr>
          <p:txBody>
            <a:bodyPr wrap="square" lIns="123695" tIns="61847" rIns="123695" bIns="61847" rtlCol="0">
              <a:spAutoFit/>
            </a:bodyPr>
            <a:lstStyle/>
            <a:p>
              <a:r>
                <a:rPr lang="en-US" sz="32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40809" y="6053590"/>
              <a:ext cx="56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20" y="2438400"/>
            <a:ext cx="1398154" cy="135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77" y="4210533"/>
            <a:ext cx="1398154" cy="132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47" y="5853484"/>
            <a:ext cx="1309615" cy="122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55550"/>
              </p:ext>
            </p:extLst>
          </p:nvPr>
        </p:nvGraphicFramePr>
        <p:xfrm>
          <a:off x="1219200" y="1447800"/>
          <a:ext cx="11338560" cy="626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6530"/>
                <a:gridCol w="2952750"/>
                <a:gridCol w="2598420"/>
                <a:gridCol w="3070860"/>
              </a:tblGrid>
              <a:tr h="973962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পরমাণুর চিত্র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নিউট্রন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</a:tr>
              <a:tr h="1763485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হাইড্রোজেন</a:t>
                      </a:r>
                      <a:endParaRPr lang="bn-IN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বা </a:t>
                      </a:r>
                    </a:p>
                    <a:p>
                      <a:pPr algn="ctr"/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প্রোটিয়াম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1732" marR="141732" marT="58783" marB="58783"/>
                </a:tc>
              </a:tr>
              <a:tr h="1763485">
                <a:tc>
                  <a:txBody>
                    <a:bodyPr/>
                    <a:lstStyle/>
                    <a:p>
                      <a:pPr algn="ctr"/>
                      <a:endParaRPr lang="bn-IN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ডিউটেরিয়াম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endParaRPr lang="bn-IN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IN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1732" marR="141732" marT="58783" marB="58783"/>
                </a:tc>
              </a:tr>
              <a:tr h="1763485">
                <a:tc>
                  <a:txBody>
                    <a:bodyPr/>
                    <a:lstStyle/>
                    <a:p>
                      <a:pPr algn="ctr"/>
                      <a:endParaRPr lang="bn-IN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ট্রিটিয়াম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endParaRPr lang="bn-IN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IN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1732" marR="141732" marT="58783" marB="5878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7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hoolphysics.org/age14-16/nuclear%20physics/text/Magnetic_deflection_of_radiations/images/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95400"/>
            <a:ext cx="4800600" cy="564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6606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7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117824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02" y="4038600"/>
            <a:ext cx="84296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8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048000"/>
            <a:ext cx="10044154" cy="1048232"/>
          </a:xfrm>
          <a:prstGeom prst="rect">
            <a:avLst/>
          </a:prstGeom>
        </p:spPr>
        <p:txBody>
          <a:bodyPr wrap="none" lIns="123695" tIns="61847" rIns="123695" bIns="61847">
            <a:spAutoFit/>
          </a:bodyPr>
          <a:lstStyle/>
          <a:p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তেজস্ক্রিয় আইসোটোপ ও তাদের ব্যবহার।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5859528" y="1066800"/>
            <a:ext cx="2903471" cy="813603"/>
          </a:xfrm>
          <a:prstGeom prst="flowChartInputOutpu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3663" y="2103123"/>
            <a:ext cx="5265603" cy="863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123695" tIns="61847" rIns="123695" bIns="61847" rtlCol="0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3664" y="5303521"/>
            <a:ext cx="9614549" cy="802010"/>
          </a:xfrm>
          <a:prstGeom prst="rect">
            <a:avLst/>
          </a:prstGeom>
          <a:noFill/>
        </p:spPr>
        <p:txBody>
          <a:bodyPr wrap="none" lIns="123695" tIns="61847" rIns="123695" bIns="61847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ebdings"/>
              </a:rPr>
              <a:t>আইসোটোপের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ebdings"/>
              </a:rPr>
              <a:t>ক্ষতিকর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ebdings"/>
              </a:rPr>
              <a:t>প্রভাব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  <a:sym typeface="Webdings"/>
              </a:rPr>
              <a:t>বর্ণনা </a:t>
            </a: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3662" y="3474721"/>
            <a:ext cx="10127510" cy="802010"/>
          </a:xfrm>
          <a:prstGeom prst="rect">
            <a:avLst/>
          </a:prstGeom>
          <a:noFill/>
        </p:spPr>
        <p:txBody>
          <a:bodyPr wrap="none" lIns="123695" tIns="61847" rIns="123695" bIns="61847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 তেজস্ক্রিয়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ebdings"/>
              </a:rPr>
              <a:t>আইসোটো</a:t>
            </a: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পের বৈশিষ্ট্য বর্ণনা </a:t>
            </a: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করতে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3663" y="4373920"/>
            <a:ext cx="10321474" cy="802010"/>
          </a:xfrm>
          <a:prstGeom prst="rect">
            <a:avLst/>
          </a:prstGeom>
          <a:noFill/>
        </p:spPr>
        <p:txBody>
          <a:bodyPr wrap="none" lIns="123695" tIns="61847" rIns="123695" bIns="61847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তেজস্ক্রিয়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ebdings"/>
              </a:rPr>
              <a:t>আইসোটো</a:t>
            </a: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পের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ebdings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4739" y="1066800"/>
            <a:ext cx="212269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50196" y="1143000"/>
            <a:ext cx="7858125" cy="4328100"/>
            <a:chOff x="1905000" y="793865"/>
            <a:chExt cx="7858125" cy="43281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793865"/>
              <a:ext cx="6029325" cy="3743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905000" y="1860722"/>
              <a:ext cx="10502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আলফা</a:t>
              </a:r>
              <a:endParaRPr lang="en-US" sz="32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0" y="4537190"/>
              <a:ext cx="9573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কাগজ</a:t>
              </a:r>
              <a:endParaRPr lang="en-US" sz="3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5000" y="2831812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বিটা</a:t>
              </a:r>
              <a:endParaRPr lang="en-US" sz="3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712837" y="4464047"/>
              <a:ext cx="7617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সীসা</a:t>
              </a:r>
              <a:endParaRPr lang="en-US" sz="3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48462" y="4419600"/>
              <a:ext cx="7649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3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5000" y="3581400"/>
              <a:ext cx="7601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গামা</a:t>
              </a:r>
              <a:endParaRPr lang="en-US" sz="3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4698" y="4296120"/>
              <a:ext cx="10182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55822" y="1447800"/>
            <a:ext cx="2886075" cy="2552937"/>
            <a:chOff x="10134600" y="1478860"/>
            <a:chExt cx="2886075" cy="2552937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5600" y="1478860"/>
              <a:ext cx="2505075" cy="254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0134600" y="1878797"/>
              <a:ext cx="10502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আলফা</a:t>
              </a:r>
              <a:endParaRPr lang="en-US" sz="3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165310" y="2800183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বিটা</a:t>
              </a:r>
              <a:endParaRPr lang="en-US" sz="3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210800" y="3447022"/>
              <a:ext cx="7601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গামা</a:t>
              </a:r>
              <a:endParaRPr lang="en-US" sz="3200" dirty="0"/>
            </a:p>
          </p:txBody>
        </p:sp>
      </p:grpSp>
      <p:pic>
        <p:nvPicPr>
          <p:cNvPr id="18" name="Picture 17" descr="Radio-Isotop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115" y="4376067"/>
            <a:ext cx="3487387" cy="259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3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1014</Words>
  <Application>Microsoft Office PowerPoint</Application>
  <PresentationFormat>Custom</PresentationFormat>
  <Paragraphs>188</Paragraphs>
  <Slides>28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Iqbal high school</cp:lastModifiedBy>
  <cp:revision>118</cp:revision>
  <dcterms:created xsi:type="dcterms:W3CDTF">2014-11-14T15:30:42Z</dcterms:created>
  <dcterms:modified xsi:type="dcterms:W3CDTF">2016-08-10T04:02:27Z</dcterms:modified>
</cp:coreProperties>
</file>